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81" r:id="rId7"/>
    <p:sldId id="282" r:id="rId8"/>
    <p:sldId id="284" r:id="rId9"/>
    <p:sldId id="259" r:id="rId10"/>
    <p:sldId id="260" r:id="rId11"/>
    <p:sldId id="261" r:id="rId12"/>
    <p:sldId id="262" r:id="rId13"/>
    <p:sldId id="263" r:id="rId14"/>
    <p:sldId id="264" r:id="rId15"/>
    <p:sldId id="266" r:id="rId16"/>
    <p:sldId id="267" r:id="rId17"/>
    <p:sldId id="265" r:id="rId18"/>
    <p:sldId id="268" r:id="rId19"/>
    <p:sldId id="269" r:id="rId20"/>
    <p:sldId id="270" r:id="rId21"/>
    <p:sldId id="271" r:id="rId22"/>
    <p:sldId id="272" r:id="rId23"/>
    <p:sldId id="273" r:id="rId24"/>
    <p:sldId id="274" r:id="rId25"/>
    <p:sldId id="275" r:id="rId26"/>
    <p:sldId id="276" r:id="rId27"/>
    <p:sldId id="277" r:id="rId28"/>
    <p:sldId id="278" r:id="rId29"/>
    <p:sldId id="285" r:id="rId30"/>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FBC62349-F205-4FC4-9B3D-001EC2619611}" type="datetimeFigureOut">
              <a:rPr lang="en-AU" smtClean="0"/>
              <a:t>11/03/2015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5D084602-6861-462C-AB2B-FA792D6300B6}" type="slidenum">
              <a:rPr lang="en-AU" smtClean="0"/>
              <a:t>‹#›</a:t>
            </a:fld>
            <a:endParaRPr lang="en-AU" dirty="0"/>
          </a:p>
        </p:txBody>
      </p:sp>
    </p:spTree>
    <p:extLst>
      <p:ext uri="{BB962C8B-B14F-4D97-AF65-F5344CB8AC3E}">
        <p14:creationId xmlns:p14="http://schemas.microsoft.com/office/powerpoint/2010/main" val="4086974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FBC62349-F205-4FC4-9B3D-001EC2619611}" type="datetimeFigureOut">
              <a:rPr lang="en-AU" smtClean="0"/>
              <a:t>11/03/2015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5D084602-6861-462C-AB2B-FA792D6300B6}" type="slidenum">
              <a:rPr lang="en-AU" smtClean="0"/>
              <a:t>‹#›</a:t>
            </a:fld>
            <a:endParaRPr lang="en-AU" dirty="0"/>
          </a:p>
        </p:txBody>
      </p:sp>
    </p:spTree>
    <p:extLst>
      <p:ext uri="{BB962C8B-B14F-4D97-AF65-F5344CB8AC3E}">
        <p14:creationId xmlns:p14="http://schemas.microsoft.com/office/powerpoint/2010/main" val="2104218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FBC62349-F205-4FC4-9B3D-001EC2619611}" type="datetimeFigureOut">
              <a:rPr lang="en-AU" smtClean="0"/>
              <a:t>11/03/2015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5D084602-6861-462C-AB2B-FA792D6300B6}" type="slidenum">
              <a:rPr lang="en-AU" smtClean="0"/>
              <a:t>‹#›</a:t>
            </a:fld>
            <a:endParaRPr lang="en-AU" dirty="0"/>
          </a:p>
        </p:txBody>
      </p:sp>
    </p:spTree>
    <p:extLst>
      <p:ext uri="{BB962C8B-B14F-4D97-AF65-F5344CB8AC3E}">
        <p14:creationId xmlns:p14="http://schemas.microsoft.com/office/powerpoint/2010/main" val="948976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FBC62349-F205-4FC4-9B3D-001EC2619611}" type="datetimeFigureOut">
              <a:rPr lang="en-AU" smtClean="0"/>
              <a:t>11/03/2015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5D084602-6861-462C-AB2B-FA792D6300B6}" type="slidenum">
              <a:rPr lang="en-AU" smtClean="0"/>
              <a:t>‹#›</a:t>
            </a:fld>
            <a:endParaRPr lang="en-AU" dirty="0"/>
          </a:p>
        </p:txBody>
      </p:sp>
    </p:spTree>
    <p:extLst>
      <p:ext uri="{BB962C8B-B14F-4D97-AF65-F5344CB8AC3E}">
        <p14:creationId xmlns:p14="http://schemas.microsoft.com/office/powerpoint/2010/main" val="2931047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C62349-F205-4FC4-9B3D-001EC2619611}" type="datetimeFigureOut">
              <a:rPr lang="en-AU" smtClean="0"/>
              <a:t>11/03/2015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5D084602-6861-462C-AB2B-FA792D6300B6}" type="slidenum">
              <a:rPr lang="en-AU" smtClean="0"/>
              <a:t>‹#›</a:t>
            </a:fld>
            <a:endParaRPr lang="en-AU" dirty="0"/>
          </a:p>
        </p:txBody>
      </p:sp>
    </p:spTree>
    <p:extLst>
      <p:ext uri="{BB962C8B-B14F-4D97-AF65-F5344CB8AC3E}">
        <p14:creationId xmlns:p14="http://schemas.microsoft.com/office/powerpoint/2010/main" val="2485287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FBC62349-F205-4FC4-9B3D-001EC2619611}" type="datetimeFigureOut">
              <a:rPr lang="en-AU" smtClean="0"/>
              <a:t>11/03/2015</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5D084602-6861-462C-AB2B-FA792D6300B6}" type="slidenum">
              <a:rPr lang="en-AU" smtClean="0"/>
              <a:t>‹#›</a:t>
            </a:fld>
            <a:endParaRPr lang="en-AU" dirty="0"/>
          </a:p>
        </p:txBody>
      </p:sp>
    </p:spTree>
    <p:extLst>
      <p:ext uri="{BB962C8B-B14F-4D97-AF65-F5344CB8AC3E}">
        <p14:creationId xmlns:p14="http://schemas.microsoft.com/office/powerpoint/2010/main" val="678056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FBC62349-F205-4FC4-9B3D-001EC2619611}" type="datetimeFigureOut">
              <a:rPr lang="en-AU" smtClean="0"/>
              <a:t>11/03/2015</a:t>
            </a:fld>
            <a:endParaRPr lang="en-AU" dirty="0"/>
          </a:p>
        </p:txBody>
      </p:sp>
      <p:sp>
        <p:nvSpPr>
          <p:cNvPr id="8" name="Footer Placeholder 7"/>
          <p:cNvSpPr>
            <a:spLocks noGrp="1"/>
          </p:cNvSpPr>
          <p:nvPr>
            <p:ph type="ftr" sz="quarter" idx="11"/>
          </p:nvPr>
        </p:nvSpPr>
        <p:spPr/>
        <p:txBody>
          <a:bodyPr/>
          <a:lstStyle/>
          <a:p>
            <a:endParaRPr lang="en-AU" dirty="0"/>
          </a:p>
        </p:txBody>
      </p:sp>
      <p:sp>
        <p:nvSpPr>
          <p:cNvPr id="9" name="Slide Number Placeholder 8"/>
          <p:cNvSpPr>
            <a:spLocks noGrp="1"/>
          </p:cNvSpPr>
          <p:nvPr>
            <p:ph type="sldNum" sz="quarter" idx="12"/>
          </p:nvPr>
        </p:nvSpPr>
        <p:spPr/>
        <p:txBody>
          <a:bodyPr/>
          <a:lstStyle/>
          <a:p>
            <a:fld id="{5D084602-6861-462C-AB2B-FA792D6300B6}" type="slidenum">
              <a:rPr lang="en-AU" smtClean="0"/>
              <a:t>‹#›</a:t>
            </a:fld>
            <a:endParaRPr lang="en-AU" dirty="0"/>
          </a:p>
        </p:txBody>
      </p:sp>
    </p:spTree>
    <p:extLst>
      <p:ext uri="{BB962C8B-B14F-4D97-AF65-F5344CB8AC3E}">
        <p14:creationId xmlns:p14="http://schemas.microsoft.com/office/powerpoint/2010/main" val="706761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FBC62349-F205-4FC4-9B3D-001EC2619611}" type="datetimeFigureOut">
              <a:rPr lang="en-AU" smtClean="0"/>
              <a:t>11/03/2015</a:t>
            </a:fld>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5D084602-6861-462C-AB2B-FA792D6300B6}" type="slidenum">
              <a:rPr lang="en-AU" smtClean="0"/>
              <a:t>‹#›</a:t>
            </a:fld>
            <a:endParaRPr lang="en-AU" dirty="0"/>
          </a:p>
        </p:txBody>
      </p:sp>
    </p:spTree>
    <p:extLst>
      <p:ext uri="{BB962C8B-B14F-4D97-AF65-F5344CB8AC3E}">
        <p14:creationId xmlns:p14="http://schemas.microsoft.com/office/powerpoint/2010/main" val="2595763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C62349-F205-4FC4-9B3D-001EC2619611}" type="datetimeFigureOut">
              <a:rPr lang="en-AU" smtClean="0"/>
              <a:t>11/03/2015</a:t>
            </a:fld>
            <a:endParaRPr lang="en-AU" dirty="0"/>
          </a:p>
        </p:txBody>
      </p:sp>
      <p:sp>
        <p:nvSpPr>
          <p:cNvPr id="3" name="Footer Placeholder 2"/>
          <p:cNvSpPr>
            <a:spLocks noGrp="1"/>
          </p:cNvSpPr>
          <p:nvPr>
            <p:ph type="ftr" sz="quarter" idx="11"/>
          </p:nvPr>
        </p:nvSpPr>
        <p:spPr/>
        <p:txBody>
          <a:bodyPr/>
          <a:lstStyle/>
          <a:p>
            <a:endParaRPr lang="en-AU" dirty="0"/>
          </a:p>
        </p:txBody>
      </p:sp>
      <p:sp>
        <p:nvSpPr>
          <p:cNvPr id="4" name="Slide Number Placeholder 3"/>
          <p:cNvSpPr>
            <a:spLocks noGrp="1"/>
          </p:cNvSpPr>
          <p:nvPr>
            <p:ph type="sldNum" sz="quarter" idx="12"/>
          </p:nvPr>
        </p:nvSpPr>
        <p:spPr/>
        <p:txBody>
          <a:bodyPr/>
          <a:lstStyle/>
          <a:p>
            <a:fld id="{5D084602-6861-462C-AB2B-FA792D6300B6}" type="slidenum">
              <a:rPr lang="en-AU" smtClean="0"/>
              <a:t>‹#›</a:t>
            </a:fld>
            <a:endParaRPr lang="en-AU" dirty="0"/>
          </a:p>
        </p:txBody>
      </p:sp>
    </p:spTree>
    <p:extLst>
      <p:ext uri="{BB962C8B-B14F-4D97-AF65-F5344CB8AC3E}">
        <p14:creationId xmlns:p14="http://schemas.microsoft.com/office/powerpoint/2010/main" val="896654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C62349-F205-4FC4-9B3D-001EC2619611}" type="datetimeFigureOut">
              <a:rPr lang="en-AU" smtClean="0"/>
              <a:t>11/03/2015</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5D084602-6861-462C-AB2B-FA792D6300B6}" type="slidenum">
              <a:rPr lang="en-AU" smtClean="0"/>
              <a:t>‹#›</a:t>
            </a:fld>
            <a:endParaRPr lang="en-AU" dirty="0"/>
          </a:p>
        </p:txBody>
      </p:sp>
    </p:spTree>
    <p:extLst>
      <p:ext uri="{BB962C8B-B14F-4D97-AF65-F5344CB8AC3E}">
        <p14:creationId xmlns:p14="http://schemas.microsoft.com/office/powerpoint/2010/main" val="1732742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C62349-F205-4FC4-9B3D-001EC2619611}" type="datetimeFigureOut">
              <a:rPr lang="en-AU" smtClean="0"/>
              <a:t>11/03/2015</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5D084602-6861-462C-AB2B-FA792D6300B6}" type="slidenum">
              <a:rPr lang="en-AU" smtClean="0"/>
              <a:t>‹#›</a:t>
            </a:fld>
            <a:endParaRPr lang="en-AU" dirty="0"/>
          </a:p>
        </p:txBody>
      </p:sp>
    </p:spTree>
    <p:extLst>
      <p:ext uri="{BB962C8B-B14F-4D97-AF65-F5344CB8AC3E}">
        <p14:creationId xmlns:p14="http://schemas.microsoft.com/office/powerpoint/2010/main" val="2151694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C62349-F205-4FC4-9B3D-001EC2619611}" type="datetimeFigureOut">
              <a:rPr lang="en-AU" smtClean="0"/>
              <a:t>11/03/2015</a:t>
            </a:fld>
            <a:endParaRPr lang="en-AU"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084602-6861-462C-AB2B-FA792D6300B6}" type="slidenum">
              <a:rPr lang="en-AU" smtClean="0"/>
              <a:t>‹#›</a:t>
            </a:fld>
            <a:endParaRPr lang="en-AU" dirty="0"/>
          </a:p>
        </p:txBody>
      </p:sp>
    </p:spTree>
    <p:extLst>
      <p:ext uri="{BB962C8B-B14F-4D97-AF65-F5344CB8AC3E}">
        <p14:creationId xmlns:p14="http://schemas.microsoft.com/office/powerpoint/2010/main" val="1231894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hunterstreetchambers.com.au/"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AU" dirty="0" smtClean="0"/>
              <a:t>Controlled Operations</a:t>
            </a:r>
            <a:br>
              <a:rPr lang="en-AU" dirty="0" smtClean="0"/>
            </a:br>
            <a:r>
              <a:rPr lang="en-AU" i="1" dirty="0" smtClean="0"/>
              <a:t/>
            </a:r>
            <a:br>
              <a:rPr lang="en-AU" i="1" dirty="0" smtClean="0"/>
            </a:br>
            <a:r>
              <a:rPr lang="en-AU" sz="3600" b="1" i="1" dirty="0" smtClean="0"/>
              <a:t>Law Enforcement (Controlled Operations) Act </a:t>
            </a:r>
            <a:r>
              <a:rPr lang="en-AU" sz="3600" b="1" dirty="0" smtClean="0"/>
              <a:t>1997</a:t>
            </a:r>
            <a:endParaRPr lang="en-AU" sz="3600" b="1" dirty="0"/>
          </a:p>
        </p:txBody>
      </p:sp>
      <p:sp>
        <p:nvSpPr>
          <p:cNvPr id="3" name="Subtitle 2"/>
          <p:cNvSpPr>
            <a:spLocks noGrp="1"/>
          </p:cNvSpPr>
          <p:nvPr>
            <p:ph type="subTitle" idx="1"/>
          </p:nvPr>
        </p:nvSpPr>
        <p:spPr>
          <a:xfrm>
            <a:off x="1524000" y="3863662"/>
            <a:ext cx="9144000" cy="2514600"/>
          </a:xfrm>
        </p:spPr>
        <p:txBody>
          <a:bodyPr>
            <a:normAutofit fontScale="92500" lnSpcReduction="10000"/>
          </a:bodyPr>
          <a:lstStyle/>
          <a:p>
            <a:r>
              <a:rPr lang="en-AU" sz="3600" dirty="0" smtClean="0"/>
              <a:t>Some practical tips</a:t>
            </a:r>
          </a:p>
          <a:p>
            <a:endParaRPr lang="en-AU" dirty="0"/>
          </a:p>
          <a:p>
            <a:pPr algn="l"/>
            <a:endParaRPr lang="en-AU" sz="1600" dirty="0" smtClean="0"/>
          </a:p>
          <a:p>
            <a:pPr algn="l"/>
            <a:endParaRPr lang="en-AU" sz="1600" dirty="0"/>
          </a:p>
          <a:p>
            <a:pPr algn="l"/>
            <a:endParaRPr lang="en-AU" sz="1700" dirty="0" smtClean="0"/>
          </a:p>
          <a:p>
            <a:pPr algn="l">
              <a:lnSpc>
                <a:spcPct val="100000"/>
              </a:lnSpc>
              <a:spcBef>
                <a:spcPts val="0"/>
              </a:spcBef>
            </a:pPr>
            <a:r>
              <a:rPr lang="en-AU" sz="1700" dirty="0" smtClean="0"/>
              <a:t>Jason Hale								CLE Legal Aid NSW</a:t>
            </a:r>
          </a:p>
          <a:p>
            <a:pPr algn="l">
              <a:lnSpc>
                <a:spcPct val="100000"/>
              </a:lnSpc>
              <a:spcBef>
                <a:spcPts val="0"/>
              </a:spcBef>
            </a:pPr>
            <a:r>
              <a:rPr lang="en-AU" sz="1700" dirty="0" smtClean="0"/>
              <a:t>Hunter Street Chambers						Newcastle</a:t>
            </a:r>
          </a:p>
          <a:p>
            <a:pPr algn="l">
              <a:lnSpc>
                <a:spcPct val="100000"/>
              </a:lnSpc>
              <a:spcBef>
                <a:spcPts val="0"/>
              </a:spcBef>
            </a:pPr>
            <a:r>
              <a:rPr lang="en-AU" sz="1700" dirty="0" smtClean="0"/>
              <a:t>www.hunterstreetchambers.com.au					11 March 2015</a:t>
            </a:r>
          </a:p>
          <a:p>
            <a:pPr algn="r"/>
            <a:endParaRPr lang="en-AU" dirty="0"/>
          </a:p>
        </p:txBody>
      </p:sp>
    </p:spTree>
    <p:extLst>
      <p:ext uri="{BB962C8B-B14F-4D97-AF65-F5344CB8AC3E}">
        <p14:creationId xmlns:p14="http://schemas.microsoft.com/office/powerpoint/2010/main" val="35640541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Section 13A – protection from defects</a:t>
            </a:r>
            <a:endParaRPr lang="en-AU" b="1" dirty="0"/>
          </a:p>
        </p:txBody>
      </p:sp>
      <p:sp>
        <p:nvSpPr>
          <p:cNvPr id="3" name="Content Placeholder 2"/>
          <p:cNvSpPr>
            <a:spLocks noGrp="1"/>
          </p:cNvSpPr>
          <p:nvPr>
            <p:ph idx="1"/>
          </p:nvPr>
        </p:nvSpPr>
        <p:spPr/>
        <p:txBody>
          <a:bodyPr/>
          <a:lstStyle/>
          <a:p>
            <a:pPr algn="just"/>
            <a:r>
              <a:rPr lang="en-AU" dirty="0" smtClean="0"/>
              <a:t>Remember that any procedural defect in the Authority does not invalidate the authority</a:t>
            </a:r>
          </a:p>
          <a:p>
            <a:pPr algn="just"/>
            <a:r>
              <a:rPr lang="en-AU" dirty="0" smtClean="0"/>
              <a:t>Only those defects which affect the </a:t>
            </a:r>
            <a:r>
              <a:rPr lang="en-AU" b="1" dirty="0" smtClean="0"/>
              <a:t>substance</a:t>
            </a:r>
            <a:r>
              <a:rPr lang="en-AU" dirty="0" smtClean="0"/>
              <a:t> of the Authority will invalidate it</a:t>
            </a:r>
          </a:p>
          <a:p>
            <a:pPr marL="0" indent="0" algn="just">
              <a:buNone/>
            </a:pPr>
            <a:r>
              <a:rPr lang="en-AU" dirty="0" smtClean="0"/>
              <a:t>So what would be a substance defect?</a:t>
            </a:r>
          </a:p>
          <a:p>
            <a:pPr algn="just"/>
            <a:r>
              <a:rPr lang="en-AU" dirty="0" smtClean="0"/>
              <a:t>An unsigned Authority?</a:t>
            </a:r>
          </a:p>
          <a:p>
            <a:pPr algn="just"/>
            <a:r>
              <a:rPr lang="en-AU" dirty="0" smtClean="0"/>
              <a:t>An </a:t>
            </a:r>
            <a:r>
              <a:rPr lang="en-AU" dirty="0"/>
              <a:t>A</a:t>
            </a:r>
            <a:r>
              <a:rPr lang="en-AU" dirty="0" smtClean="0"/>
              <a:t>uthority that does not list the name of the undercover operative?</a:t>
            </a:r>
          </a:p>
          <a:p>
            <a:pPr algn="just"/>
            <a:r>
              <a:rPr lang="en-AU" dirty="0" smtClean="0"/>
              <a:t>An Authority that does not list the operative’s assumed name?</a:t>
            </a:r>
            <a:endParaRPr lang="en-AU" dirty="0"/>
          </a:p>
        </p:txBody>
      </p:sp>
    </p:spTree>
    <p:extLst>
      <p:ext uri="{BB962C8B-B14F-4D97-AF65-F5344CB8AC3E}">
        <p14:creationId xmlns:p14="http://schemas.microsoft.com/office/powerpoint/2010/main" val="27988858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Defects in Authorities and section 138 of the </a:t>
            </a:r>
            <a:r>
              <a:rPr lang="en-AU" b="1" i="1" dirty="0" smtClean="0"/>
              <a:t>Evidence Act</a:t>
            </a:r>
            <a:endParaRPr lang="en-AU" b="1" i="1" dirty="0"/>
          </a:p>
        </p:txBody>
      </p:sp>
      <p:sp>
        <p:nvSpPr>
          <p:cNvPr id="3" name="Content Placeholder 2"/>
          <p:cNvSpPr>
            <a:spLocks noGrp="1"/>
          </p:cNvSpPr>
          <p:nvPr>
            <p:ph idx="1"/>
          </p:nvPr>
        </p:nvSpPr>
        <p:spPr/>
        <p:txBody>
          <a:bodyPr/>
          <a:lstStyle/>
          <a:p>
            <a:pPr marL="0" indent="0" algn="ctr">
              <a:buNone/>
            </a:pPr>
            <a:r>
              <a:rPr lang="en-AU" b="1" i="1" dirty="0" smtClean="0"/>
              <a:t>R v Hoang </a:t>
            </a:r>
            <a:r>
              <a:rPr lang="en-AU" b="1" dirty="0" smtClean="0"/>
              <a:t>[2015] ACTSC 17</a:t>
            </a:r>
          </a:p>
          <a:p>
            <a:pPr marL="0" indent="0">
              <a:buNone/>
            </a:pPr>
            <a:r>
              <a:rPr lang="en-AU" dirty="0" smtClean="0"/>
              <a:t>FACTS:</a:t>
            </a:r>
          </a:p>
          <a:p>
            <a:pPr algn="just"/>
            <a:r>
              <a:rPr lang="en-AU" dirty="0" smtClean="0"/>
              <a:t>NSW Police conducting a cross border controlled operation</a:t>
            </a:r>
          </a:p>
          <a:p>
            <a:pPr algn="just"/>
            <a:r>
              <a:rPr lang="en-AU" dirty="0" smtClean="0"/>
              <a:t>Authorising a UCO to purchase drugs from two people in the ACT</a:t>
            </a:r>
          </a:p>
          <a:p>
            <a:pPr algn="just"/>
            <a:r>
              <a:rPr lang="en-AU" dirty="0" smtClean="0"/>
              <a:t>During the course of the transactions, a third person and then a fourth person was identified (Hoang)</a:t>
            </a:r>
          </a:p>
          <a:p>
            <a:pPr algn="just"/>
            <a:r>
              <a:rPr lang="en-AU" dirty="0" smtClean="0"/>
              <a:t>Hoang was never added to the controlled operation Authority</a:t>
            </a:r>
          </a:p>
          <a:p>
            <a:pPr algn="just"/>
            <a:r>
              <a:rPr lang="en-AU" dirty="0" smtClean="0"/>
              <a:t>Charged with heroin supply</a:t>
            </a:r>
            <a:endParaRPr lang="en-AU" dirty="0"/>
          </a:p>
        </p:txBody>
      </p:sp>
    </p:spTree>
    <p:extLst>
      <p:ext uri="{BB962C8B-B14F-4D97-AF65-F5344CB8AC3E}">
        <p14:creationId xmlns:p14="http://schemas.microsoft.com/office/powerpoint/2010/main" val="42018058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Defects in Authorities and section 138 of the </a:t>
            </a:r>
            <a:r>
              <a:rPr lang="en-AU" b="1" i="1" dirty="0" smtClean="0"/>
              <a:t>Evidence Act</a:t>
            </a:r>
            <a:endParaRPr lang="en-AU" b="1" i="1" dirty="0"/>
          </a:p>
        </p:txBody>
      </p:sp>
      <p:sp>
        <p:nvSpPr>
          <p:cNvPr id="3" name="Content Placeholder 2"/>
          <p:cNvSpPr>
            <a:spLocks noGrp="1"/>
          </p:cNvSpPr>
          <p:nvPr>
            <p:ph idx="1"/>
          </p:nvPr>
        </p:nvSpPr>
        <p:spPr/>
        <p:txBody>
          <a:bodyPr>
            <a:normAutofit/>
          </a:bodyPr>
          <a:lstStyle/>
          <a:p>
            <a:pPr marL="0" indent="0" algn="ctr">
              <a:buNone/>
            </a:pPr>
            <a:r>
              <a:rPr lang="en-AU" b="1" i="1" dirty="0" smtClean="0"/>
              <a:t>R v Hoang </a:t>
            </a:r>
            <a:r>
              <a:rPr lang="en-AU" b="1" dirty="0" smtClean="0"/>
              <a:t>[2015] ACTSC 17</a:t>
            </a:r>
          </a:p>
          <a:p>
            <a:pPr marL="0" indent="0">
              <a:buNone/>
            </a:pPr>
            <a:r>
              <a:rPr lang="en-AU" dirty="0" smtClean="0"/>
              <a:t>DEFENCE ARGUMENT:</a:t>
            </a:r>
          </a:p>
          <a:p>
            <a:pPr algn="just"/>
            <a:r>
              <a:rPr lang="en-AU" dirty="0" smtClean="0"/>
              <a:t>Hoang was never added to the controlled operation Authority despite police having sufficient time to do so</a:t>
            </a:r>
          </a:p>
          <a:p>
            <a:pPr algn="just"/>
            <a:r>
              <a:rPr lang="en-AU" dirty="0" smtClean="0"/>
              <a:t>Absence the name of any new suspect the Authority was </a:t>
            </a:r>
            <a:r>
              <a:rPr lang="en-AU" b="1" i="1" dirty="0" smtClean="0"/>
              <a:t>limited</a:t>
            </a:r>
            <a:r>
              <a:rPr lang="en-AU" b="1" dirty="0" smtClean="0"/>
              <a:t> </a:t>
            </a:r>
            <a:r>
              <a:rPr lang="en-AU" dirty="0" smtClean="0"/>
              <a:t>to activities that “can be directly traced back to one of the named suspects”</a:t>
            </a:r>
          </a:p>
          <a:p>
            <a:pPr algn="just"/>
            <a:r>
              <a:rPr lang="en-AU" dirty="0" smtClean="0"/>
              <a:t>What’s the nature of this limitation?</a:t>
            </a:r>
          </a:p>
          <a:p>
            <a:endParaRPr lang="en-AU" dirty="0" smtClean="0"/>
          </a:p>
        </p:txBody>
      </p:sp>
    </p:spTree>
    <p:extLst>
      <p:ext uri="{BB962C8B-B14F-4D97-AF65-F5344CB8AC3E}">
        <p14:creationId xmlns:p14="http://schemas.microsoft.com/office/powerpoint/2010/main" val="10113858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The nature of the limitation…</a:t>
            </a:r>
            <a:endParaRPr lang="en-AU" b="1" dirty="0"/>
          </a:p>
        </p:txBody>
      </p:sp>
      <p:sp>
        <p:nvSpPr>
          <p:cNvPr id="3" name="Content Placeholder 2"/>
          <p:cNvSpPr>
            <a:spLocks noGrp="1"/>
          </p:cNvSpPr>
          <p:nvPr>
            <p:ph idx="1"/>
          </p:nvPr>
        </p:nvSpPr>
        <p:spPr/>
        <p:txBody>
          <a:bodyPr>
            <a:normAutofit/>
          </a:bodyPr>
          <a:lstStyle/>
          <a:p>
            <a:pPr algn="just"/>
            <a:r>
              <a:rPr lang="en-AU" dirty="0" smtClean="0"/>
              <a:t>Her Honour stated that the remaining question is whether the relevant activities of the UC (ie those that provided evidence against Hoang) were authorised by the terms of the Authority</a:t>
            </a:r>
          </a:p>
          <a:p>
            <a:pPr algn="just"/>
            <a:r>
              <a:rPr lang="en-AU" dirty="0" smtClean="0"/>
              <a:t>Her Honour ultimately found that the UC, in negotiating the purchase of heroin from a third person identified during the controlled operation, then driving that third person to conduct a transaction with Hoang was within the scope of the Authority</a:t>
            </a:r>
          </a:p>
          <a:p>
            <a:pPr algn="just"/>
            <a:r>
              <a:rPr lang="en-AU" dirty="0" smtClean="0"/>
              <a:t>This was because this activity could be directly traced back to one of the suspects named in the Authority</a:t>
            </a:r>
          </a:p>
        </p:txBody>
      </p:sp>
    </p:spTree>
    <p:extLst>
      <p:ext uri="{BB962C8B-B14F-4D97-AF65-F5344CB8AC3E}">
        <p14:creationId xmlns:p14="http://schemas.microsoft.com/office/powerpoint/2010/main" val="23211633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Her Honour’s findings…</a:t>
            </a:r>
            <a:endParaRPr lang="en-AU" b="1" dirty="0"/>
          </a:p>
        </p:txBody>
      </p:sp>
      <p:sp>
        <p:nvSpPr>
          <p:cNvPr id="3" name="Content Placeholder 2"/>
          <p:cNvSpPr>
            <a:spLocks noGrp="1"/>
          </p:cNvSpPr>
          <p:nvPr>
            <p:ph idx="1"/>
          </p:nvPr>
        </p:nvSpPr>
        <p:spPr/>
        <p:txBody>
          <a:bodyPr/>
          <a:lstStyle/>
          <a:p>
            <a:pPr algn="just"/>
            <a:r>
              <a:rPr lang="en-AU" dirty="0" smtClean="0"/>
              <a:t>On the balance of probabilities the actions of the UC were within the scope of the Authority</a:t>
            </a:r>
          </a:p>
          <a:p>
            <a:pPr algn="just"/>
            <a:r>
              <a:rPr lang="en-AU" dirty="0" smtClean="0"/>
              <a:t>Had the evidence been obtained unlawfully by the UC acting outside the scope of the Authority then the court would look at section 138(3)</a:t>
            </a:r>
          </a:p>
          <a:p>
            <a:pPr algn="just"/>
            <a:r>
              <a:rPr lang="en-AU" dirty="0" smtClean="0"/>
              <a:t>Her Honour went through each of the points in 138(3)</a:t>
            </a:r>
          </a:p>
          <a:p>
            <a:pPr algn="just"/>
            <a:r>
              <a:rPr lang="en-AU" dirty="0" smtClean="0"/>
              <a:t>Found that she would have allowed the evidence in anyway despite a UC acting outside the scope of the Authority!</a:t>
            </a:r>
            <a:endParaRPr lang="en-AU" dirty="0"/>
          </a:p>
        </p:txBody>
      </p:sp>
    </p:spTree>
    <p:extLst>
      <p:ext uri="{BB962C8B-B14F-4D97-AF65-F5344CB8AC3E}">
        <p14:creationId xmlns:p14="http://schemas.microsoft.com/office/powerpoint/2010/main" val="15611488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Cross examining the UC – some tips</a:t>
            </a:r>
            <a:endParaRPr lang="en-AU" b="1" dirty="0"/>
          </a:p>
        </p:txBody>
      </p:sp>
      <p:sp>
        <p:nvSpPr>
          <p:cNvPr id="3" name="Content Placeholder 2"/>
          <p:cNvSpPr>
            <a:spLocks noGrp="1"/>
          </p:cNvSpPr>
          <p:nvPr>
            <p:ph idx="1"/>
          </p:nvPr>
        </p:nvSpPr>
        <p:spPr/>
        <p:txBody>
          <a:bodyPr/>
          <a:lstStyle/>
          <a:p>
            <a:pPr marL="0" indent="0" algn="just">
              <a:buNone/>
            </a:pPr>
            <a:r>
              <a:rPr lang="en-AU" dirty="0" smtClean="0"/>
              <a:t>The duty of a UC is not simply to gather evidence of illegal activity (purchasing drugs, firearms, admissions from a murder suspect)</a:t>
            </a:r>
          </a:p>
          <a:p>
            <a:pPr marL="0" indent="0" algn="just">
              <a:buNone/>
            </a:pPr>
            <a:endParaRPr lang="en-AU" dirty="0" smtClean="0"/>
          </a:p>
          <a:p>
            <a:pPr marL="0" indent="0" algn="just">
              <a:buNone/>
            </a:pPr>
            <a:r>
              <a:rPr lang="en-AU" dirty="0" smtClean="0"/>
              <a:t>A UC has additional duties:</a:t>
            </a:r>
          </a:p>
          <a:p>
            <a:pPr algn="just"/>
            <a:r>
              <a:rPr lang="en-AU" dirty="0" smtClean="0"/>
              <a:t>Gather intelligence</a:t>
            </a:r>
          </a:p>
          <a:p>
            <a:pPr algn="just"/>
            <a:r>
              <a:rPr lang="en-AU" dirty="0" smtClean="0"/>
              <a:t>Gather corroborating evidence</a:t>
            </a:r>
          </a:p>
          <a:p>
            <a:pPr algn="just"/>
            <a:r>
              <a:rPr lang="en-AU" dirty="0" smtClean="0"/>
              <a:t>Remembering conversations as close to word for word as possible (particularly if the UC is not wearing a listening device)</a:t>
            </a:r>
          </a:p>
          <a:p>
            <a:pPr algn="just"/>
            <a:r>
              <a:rPr lang="en-AU" dirty="0" smtClean="0"/>
              <a:t>Their own safety</a:t>
            </a:r>
          </a:p>
          <a:p>
            <a:pPr marL="0" indent="0" algn="just">
              <a:buNone/>
            </a:pPr>
            <a:endParaRPr lang="en-AU" dirty="0" smtClean="0"/>
          </a:p>
          <a:p>
            <a:pPr marL="0" indent="0" algn="just">
              <a:buNone/>
            </a:pPr>
            <a:endParaRPr lang="en-AU" dirty="0" smtClean="0"/>
          </a:p>
          <a:p>
            <a:endParaRPr lang="en-AU" dirty="0"/>
          </a:p>
        </p:txBody>
      </p:sp>
    </p:spTree>
    <p:extLst>
      <p:ext uri="{BB962C8B-B14F-4D97-AF65-F5344CB8AC3E}">
        <p14:creationId xmlns:p14="http://schemas.microsoft.com/office/powerpoint/2010/main" val="26680164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a:t>Cross examining the UC – some tips</a:t>
            </a:r>
          </a:p>
        </p:txBody>
      </p:sp>
      <p:sp>
        <p:nvSpPr>
          <p:cNvPr id="3" name="Content Placeholder 2"/>
          <p:cNvSpPr>
            <a:spLocks noGrp="1"/>
          </p:cNvSpPr>
          <p:nvPr>
            <p:ph idx="1"/>
          </p:nvPr>
        </p:nvSpPr>
        <p:spPr/>
        <p:txBody>
          <a:bodyPr/>
          <a:lstStyle/>
          <a:p>
            <a:pPr algn="just"/>
            <a:r>
              <a:rPr lang="en-AU" dirty="0" smtClean="0"/>
              <a:t>The safety of other participants (for example a police source)</a:t>
            </a:r>
          </a:p>
          <a:p>
            <a:pPr algn="just"/>
            <a:r>
              <a:rPr lang="en-AU" dirty="0" smtClean="0"/>
              <a:t>Their own ‘cover story’</a:t>
            </a:r>
          </a:p>
          <a:p>
            <a:pPr algn="just"/>
            <a:r>
              <a:rPr lang="en-AU" dirty="0" smtClean="0"/>
              <a:t>Remembering where their surveillance operatives are</a:t>
            </a:r>
          </a:p>
          <a:p>
            <a:pPr algn="just"/>
            <a:r>
              <a:rPr lang="en-AU" dirty="0" smtClean="0"/>
              <a:t>Remembering where the support operatives are</a:t>
            </a:r>
          </a:p>
          <a:p>
            <a:pPr algn="just"/>
            <a:r>
              <a:rPr lang="en-AU" dirty="0" smtClean="0"/>
              <a:t>And many other factors</a:t>
            </a:r>
          </a:p>
          <a:p>
            <a:pPr marL="0" indent="0">
              <a:buNone/>
            </a:pPr>
            <a:endParaRPr lang="en-AU" dirty="0" smtClean="0"/>
          </a:p>
          <a:p>
            <a:endParaRPr lang="en-AU" dirty="0"/>
          </a:p>
        </p:txBody>
      </p:sp>
    </p:spTree>
    <p:extLst>
      <p:ext uri="{BB962C8B-B14F-4D97-AF65-F5344CB8AC3E}">
        <p14:creationId xmlns:p14="http://schemas.microsoft.com/office/powerpoint/2010/main" val="39964765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a:t>Cross examining the UC – some tips</a:t>
            </a:r>
          </a:p>
        </p:txBody>
      </p:sp>
      <p:sp>
        <p:nvSpPr>
          <p:cNvPr id="3" name="Content Placeholder 2"/>
          <p:cNvSpPr>
            <a:spLocks noGrp="1"/>
          </p:cNvSpPr>
          <p:nvPr>
            <p:ph idx="1"/>
          </p:nvPr>
        </p:nvSpPr>
        <p:spPr/>
        <p:txBody>
          <a:bodyPr>
            <a:normAutofit lnSpcReduction="10000"/>
          </a:bodyPr>
          <a:lstStyle/>
          <a:p>
            <a:pPr algn="just"/>
            <a:r>
              <a:rPr lang="en-AU" dirty="0" smtClean="0"/>
              <a:t>The UC’s you will deal with have a range of experience</a:t>
            </a:r>
          </a:p>
          <a:p>
            <a:pPr algn="just"/>
            <a:r>
              <a:rPr lang="en-AU" dirty="0" smtClean="0"/>
              <a:t>Some are new UC’s (street level type operations)</a:t>
            </a:r>
          </a:p>
          <a:p>
            <a:pPr algn="just"/>
            <a:r>
              <a:rPr lang="en-AU" dirty="0" smtClean="0"/>
              <a:t>Others are very experienced (full time UC’s)</a:t>
            </a:r>
          </a:p>
          <a:p>
            <a:pPr algn="just"/>
            <a:r>
              <a:rPr lang="en-AU" dirty="0" smtClean="0"/>
              <a:t>No matter their level of experience they will be anxious during the deployment</a:t>
            </a:r>
          </a:p>
          <a:p>
            <a:pPr algn="just"/>
            <a:r>
              <a:rPr lang="en-AU" dirty="0" smtClean="0"/>
              <a:t>Nervous</a:t>
            </a:r>
          </a:p>
          <a:p>
            <a:pPr algn="just"/>
            <a:r>
              <a:rPr lang="en-AU" dirty="0" smtClean="0"/>
              <a:t>Adrenalin pumping</a:t>
            </a:r>
          </a:p>
          <a:p>
            <a:pPr algn="just"/>
            <a:r>
              <a:rPr lang="en-AU" dirty="0" smtClean="0"/>
              <a:t>They are human – mistakes can be made</a:t>
            </a:r>
          </a:p>
          <a:p>
            <a:pPr algn="just"/>
            <a:r>
              <a:rPr lang="en-AU" dirty="0" smtClean="0"/>
              <a:t>Inaccuracies in their observations</a:t>
            </a:r>
            <a:endParaRPr lang="en-AU" dirty="0"/>
          </a:p>
        </p:txBody>
      </p:sp>
    </p:spTree>
    <p:extLst>
      <p:ext uri="{BB962C8B-B14F-4D97-AF65-F5344CB8AC3E}">
        <p14:creationId xmlns:p14="http://schemas.microsoft.com/office/powerpoint/2010/main" val="10566655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a:t>Cross examining the UC – some tips</a:t>
            </a:r>
          </a:p>
        </p:txBody>
      </p:sp>
      <p:sp>
        <p:nvSpPr>
          <p:cNvPr id="3" name="Content Placeholder 2"/>
          <p:cNvSpPr>
            <a:spLocks noGrp="1"/>
          </p:cNvSpPr>
          <p:nvPr>
            <p:ph idx="1"/>
          </p:nvPr>
        </p:nvSpPr>
        <p:spPr/>
        <p:txBody>
          <a:bodyPr/>
          <a:lstStyle/>
          <a:p>
            <a:pPr marL="0" indent="0" algn="just">
              <a:buNone/>
            </a:pPr>
            <a:r>
              <a:rPr lang="en-AU" dirty="0" smtClean="0"/>
              <a:t>Identifying a suspect</a:t>
            </a:r>
          </a:p>
          <a:p>
            <a:pPr marL="0" indent="0" algn="just">
              <a:buNone/>
            </a:pPr>
            <a:endParaRPr lang="en-AU" dirty="0"/>
          </a:p>
          <a:p>
            <a:pPr algn="just"/>
            <a:r>
              <a:rPr lang="en-AU" dirty="0" smtClean="0"/>
              <a:t>Briefing of a UC </a:t>
            </a:r>
          </a:p>
          <a:p>
            <a:pPr algn="just"/>
            <a:r>
              <a:rPr lang="en-AU" dirty="0" smtClean="0"/>
              <a:t>Intelligence package</a:t>
            </a:r>
          </a:p>
          <a:p>
            <a:pPr algn="just"/>
            <a:r>
              <a:rPr lang="en-AU" dirty="0" smtClean="0"/>
              <a:t>Photo of ‘target’</a:t>
            </a:r>
          </a:p>
          <a:p>
            <a:pPr algn="just"/>
            <a:r>
              <a:rPr lang="en-AU" dirty="0" smtClean="0"/>
              <a:t>Meeting the ‘target’</a:t>
            </a:r>
          </a:p>
          <a:p>
            <a:pPr algn="just"/>
            <a:r>
              <a:rPr lang="en-AU" dirty="0" smtClean="0"/>
              <a:t>Can the UC be really sure that the person they are dealing with is the person shown to them in a small photo of poor quality?</a:t>
            </a:r>
            <a:endParaRPr lang="en-AU" dirty="0"/>
          </a:p>
        </p:txBody>
      </p:sp>
    </p:spTree>
    <p:extLst>
      <p:ext uri="{BB962C8B-B14F-4D97-AF65-F5344CB8AC3E}">
        <p14:creationId xmlns:p14="http://schemas.microsoft.com/office/powerpoint/2010/main" val="29482478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a:t>Cross examining the </a:t>
            </a:r>
            <a:r>
              <a:rPr lang="en-AU" b="1" dirty="0" smtClean="0"/>
              <a:t>police expert </a:t>
            </a:r>
            <a:r>
              <a:rPr lang="en-AU" b="1" dirty="0"/>
              <a:t>– some tips</a:t>
            </a:r>
          </a:p>
        </p:txBody>
      </p:sp>
      <p:sp>
        <p:nvSpPr>
          <p:cNvPr id="3" name="Content Placeholder 2"/>
          <p:cNvSpPr>
            <a:spLocks noGrp="1"/>
          </p:cNvSpPr>
          <p:nvPr>
            <p:ph idx="1"/>
          </p:nvPr>
        </p:nvSpPr>
        <p:spPr/>
        <p:txBody>
          <a:bodyPr/>
          <a:lstStyle/>
          <a:p>
            <a:pPr algn="just"/>
            <a:r>
              <a:rPr lang="en-AU" dirty="0" smtClean="0"/>
              <a:t>Police officers with experience in drug investigations</a:t>
            </a:r>
          </a:p>
          <a:p>
            <a:pPr algn="just"/>
            <a:r>
              <a:rPr lang="en-AU" dirty="0" smtClean="0"/>
              <a:t>Some have also previously been UC’s or UC supervisors</a:t>
            </a:r>
          </a:p>
          <a:p>
            <a:pPr algn="just"/>
            <a:r>
              <a:rPr lang="en-AU" dirty="0" smtClean="0"/>
              <a:t>A lot of them don’t like providing expert statements because it takes a lot of time!</a:t>
            </a:r>
          </a:p>
          <a:p>
            <a:pPr algn="just"/>
            <a:r>
              <a:rPr lang="en-AU" dirty="0" smtClean="0"/>
              <a:t>Opinion is generally based on reading the police facts; looking at photographs of drugs; and reading SOME of the listening device material; drug weight and purity</a:t>
            </a:r>
          </a:p>
          <a:p>
            <a:pPr marL="0" indent="0">
              <a:buNone/>
            </a:pPr>
            <a:endParaRPr lang="en-AU" dirty="0"/>
          </a:p>
        </p:txBody>
      </p:sp>
    </p:spTree>
    <p:extLst>
      <p:ext uri="{BB962C8B-B14F-4D97-AF65-F5344CB8AC3E}">
        <p14:creationId xmlns:p14="http://schemas.microsoft.com/office/powerpoint/2010/main" val="1507341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Three points for today…</a:t>
            </a:r>
            <a:endParaRPr lang="en-AU" b="1" dirty="0"/>
          </a:p>
        </p:txBody>
      </p:sp>
      <p:sp>
        <p:nvSpPr>
          <p:cNvPr id="3" name="Content Placeholder 2"/>
          <p:cNvSpPr>
            <a:spLocks noGrp="1"/>
          </p:cNvSpPr>
          <p:nvPr>
            <p:ph idx="1"/>
          </p:nvPr>
        </p:nvSpPr>
        <p:spPr/>
        <p:txBody>
          <a:bodyPr>
            <a:normAutofit/>
          </a:bodyPr>
          <a:lstStyle/>
          <a:p>
            <a:pPr marL="514350" indent="-514350">
              <a:buAutoNum type="arabicPeriod"/>
            </a:pPr>
            <a:r>
              <a:rPr lang="en-AU" sz="4800" dirty="0" smtClean="0"/>
              <a:t>The Authority to conduct the controlled operation</a:t>
            </a:r>
          </a:p>
          <a:p>
            <a:pPr marL="514350" indent="-514350">
              <a:buAutoNum type="arabicPeriod"/>
            </a:pPr>
            <a:r>
              <a:rPr lang="en-AU" sz="4800" dirty="0" smtClean="0"/>
              <a:t>Cross examining the undercover operative</a:t>
            </a:r>
          </a:p>
          <a:p>
            <a:pPr marL="514350" indent="-514350">
              <a:buAutoNum type="arabicPeriod"/>
            </a:pPr>
            <a:r>
              <a:rPr lang="en-AU" sz="4800" dirty="0" smtClean="0"/>
              <a:t>Cross examining the police ‘expert’</a:t>
            </a:r>
          </a:p>
          <a:p>
            <a:pPr marL="0" indent="0">
              <a:buNone/>
            </a:pPr>
            <a:endParaRPr lang="en-AU" sz="4800" dirty="0"/>
          </a:p>
        </p:txBody>
      </p:sp>
    </p:spTree>
    <p:extLst>
      <p:ext uri="{BB962C8B-B14F-4D97-AF65-F5344CB8AC3E}">
        <p14:creationId xmlns:p14="http://schemas.microsoft.com/office/powerpoint/2010/main" val="18711642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a:t>Cross examining the police expert – some tips</a:t>
            </a:r>
          </a:p>
        </p:txBody>
      </p:sp>
      <p:sp>
        <p:nvSpPr>
          <p:cNvPr id="3" name="Content Placeholder 2"/>
          <p:cNvSpPr>
            <a:spLocks noGrp="1"/>
          </p:cNvSpPr>
          <p:nvPr>
            <p:ph idx="1"/>
          </p:nvPr>
        </p:nvSpPr>
        <p:spPr/>
        <p:txBody>
          <a:bodyPr/>
          <a:lstStyle/>
          <a:p>
            <a:pPr algn="just"/>
            <a:r>
              <a:rPr lang="en-AU" dirty="0" smtClean="0"/>
              <a:t>Like all experts police officers are bound </a:t>
            </a:r>
            <a:r>
              <a:rPr lang="en-AU" dirty="0"/>
              <a:t>to </a:t>
            </a:r>
            <a:r>
              <a:rPr lang="en-AU" dirty="0" smtClean="0"/>
              <a:t>the Code </a:t>
            </a:r>
            <a:r>
              <a:rPr lang="en-AU" dirty="0"/>
              <a:t>of Conduct which is found in Schedule 7 to the </a:t>
            </a:r>
            <a:r>
              <a:rPr lang="en-AU" i="1" dirty="0"/>
              <a:t>Uniform Civil Procedure Rules </a:t>
            </a:r>
            <a:endParaRPr lang="en-AU" i="1" dirty="0" smtClean="0"/>
          </a:p>
          <a:p>
            <a:pPr algn="just"/>
            <a:r>
              <a:rPr lang="en-AU" dirty="0" smtClean="0"/>
              <a:t>They are supposed to be impartial</a:t>
            </a:r>
          </a:p>
          <a:p>
            <a:pPr marL="0" indent="0" algn="just">
              <a:buNone/>
            </a:pPr>
            <a:r>
              <a:rPr lang="en-AU" dirty="0" smtClean="0"/>
              <a:t>Section 79 of the </a:t>
            </a:r>
            <a:r>
              <a:rPr lang="en-AU" i="1" dirty="0" smtClean="0"/>
              <a:t>Evidence Act</a:t>
            </a:r>
            <a:r>
              <a:rPr lang="en-AU" dirty="0" smtClean="0"/>
              <a:t>:</a:t>
            </a:r>
          </a:p>
          <a:p>
            <a:pPr marL="0" indent="0" algn="just">
              <a:buNone/>
            </a:pPr>
            <a:r>
              <a:rPr lang="en-AU" b="1" dirty="0" smtClean="0"/>
              <a:t>Exception</a:t>
            </a:r>
            <a:r>
              <a:rPr lang="en-AU" dirty="0"/>
              <a:t>: Opinions based on specialised knowledge. </a:t>
            </a:r>
          </a:p>
          <a:p>
            <a:pPr marL="0" indent="0" algn="just">
              <a:buNone/>
            </a:pPr>
            <a:r>
              <a:rPr lang="en-AU" dirty="0"/>
              <a:t>(1) If a person has specialised knowledge based on the person’s training, study or experience, the opinion rule does not apply to evidence of an opinion of that person that is wholly or substantially based on that knowledge</a:t>
            </a:r>
          </a:p>
        </p:txBody>
      </p:sp>
    </p:spTree>
    <p:extLst>
      <p:ext uri="{BB962C8B-B14F-4D97-AF65-F5344CB8AC3E}">
        <p14:creationId xmlns:p14="http://schemas.microsoft.com/office/powerpoint/2010/main" val="12140048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a:t>Cross examining the police expert – some tips</a:t>
            </a:r>
          </a:p>
        </p:txBody>
      </p:sp>
      <p:sp>
        <p:nvSpPr>
          <p:cNvPr id="3" name="Content Placeholder 2"/>
          <p:cNvSpPr>
            <a:spLocks noGrp="1"/>
          </p:cNvSpPr>
          <p:nvPr>
            <p:ph idx="1"/>
          </p:nvPr>
        </p:nvSpPr>
        <p:spPr/>
        <p:txBody>
          <a:bodyPr/>
          <a:lstStyle/>
          <a:p>
            <a:pPr marL="0" indent="0" algn="just">
              <a:buNone/>
            </a:pPr>
            <a:r>
              <a:rPr lang="en-AU" dirty="0" smtClean="0"/>
              <a:t>I’ve stolen the next table from the head of our chambers - Simon Harben SC</a:t>
            </a:r>
          </a:p>
          <a:p>
            <a:pPr marL="0" indent="0" algn="just">
              <a:buNone/>
            </a:pPr>
            <a:r>
              <a:rPr lang="en-AU" dirty="0" smtClean="0"/>
              <a:t>It must be good – </a:t>
            </a:r>
            <a:r>
              <a:rPr lang="en-AU" dirty="0"/>
              <a:t>it’s in his paper titled </a:t>
            </a:r>
            <a:endParaRPr lang="en-AU" dirty="0" smtClean="0"/>
          </a:p>
          <a:p>
            <a:pPr marL="0" indent="0">
              <a:buNone/>
            </a:pPr>
            <a:endParaRPr lang="en-AU" dirty="0"/>
          </a:p>
          <a:p>
            <a:pPr marL="0" indent="0" algn="ctr">
              <a:buNone/>
            </a:pPr>
            <a:r>
              <a:rPr lang="en-AU" dirty="0" smtClean="0"/>
              <a:t>‘EXPERT </a:t>
            </a:r>
            <a:r>
              <a:rPr lang="en-AU" dirty="0"/>
              <a:t>EVIDENCE: PRACTICALLY </a:t>
            </a:r>
            <a:r>
              <a:rPr lang="en-AU" dirty="0" smtClean="0"/>
              <a:t>SPEAKING’ </a:t>
            </a:r>
          </a:p>
          <a:p>
            <a:pPr marL="0" indent="0">
              <a:buNone/>
            </a:pPr>
            <a:endParaRPr lang="en-AU" dirty="0"/>
          </a:p>
          <a:p>
            <a:pPr marL="0" indent="0" algn="ctr">
              <a:buNone/>
            </a:pPr>
            <a:r>
              <a:rPr lang="en-AU" b="1" dirty="0" smtClean="0">
                <a:hlinkClick r:id="rId2"/>
              </a:rPr>
              <a:t>www.hunterstreetchambers.com.au</a:t>
            </a:r>
            <a:endParaRPr lang="en-AU" b="1" dirty="0" smtClean="0"/>
          </a:p>
          <a:p>
            <a:pPr marL="0" indent="0" algn="ctr">
              <a:buNone/>
            </a:pPr>
            <a:endParaRPr lang="en-AU" b="1" dirty="0"/>
          </a:p>
        </p:txBody>
      </p:sp>
    </p:spTree>
    <p:extLst>
      <p:ext uri="{BB962C8B-B14F-4D97-AF65-F5344CB8AC3E}">
        <p14:creationId xmlns:p14="http://schemas.microsoft.com/office/powerpoint/2010/main" val="27689839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a:t>Cross examining the police expert – some tips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95566652"/>
              </p:ext>
            </p:extLst>
          </p:nvPr>
        </p:nvGraphicFramePr>
        <p:xfrm>
          <a:off x="838200" y="1825625"/>
          <a:ext cx="10515600" cy="4119880"/>
        </p:xfrm>
        <a:graphic>
          <a:graphicData uri="http://schemas.openxmlformats.org/drawingml/2006/table">
            <a:tbl>
              <a:tblPr firstRow="1" bandRow="1">
                <a:tableStyleId>{073A0DAA-6AF3-43AB-8588-CEC1D06C72B9}</a:tableStyleId>
              </a:tblPr>
              <a:tblGrid>
                <a:gridCol w="3505200"/>
                <a:gridCol w="3505200"/>
                <a:gridCol w="3505200"/>
              </a:tblGrid>
              <a:tr h="370840">
                <a:tc>
                  <a:txBody>
                    <a:bodyPr/>
                    <a:lstStyle/>
                    <a:p>
                      <a:r>
                        <a:rPr lang="en-AU" dirty="0" smtClean="0"/>
                        <a:t>Opinions Expressed</a:t>
                      </a:r>
                      <a:endParaRPr lang="en-AU" dirty="0"/>
                    </a:p>
                  </a:txBody>
                  <a:tcPr/>
                </a:tc>
                <a:tc>
                  <a:txBody>
                    <a:bodyPr/>
                    <a:lstStyle/>
                    <a:p>
                      <a:r>
                        <a:rPr lang="en-AU" dirty="0" smtClean="0"/>
                        <a:t>Training,</a:t>
                      </a:r>
                      <a:r>
                        <a:rPr lang="en-AU" baseline="0" dirty="0" smtClean="0"/>
                        <a:t> Study and Experience</a:t>
                      </a:r>
                      <a:endParaRPr lang="en-AU" dirty="0"/>
                    </a:p>
                  </a:txBody>
                  <a:tcPr/>
                </a:tc>
                <a:tc>
                  <a:txBody>
                    <a:bodyPr/>
                    <a:lstStyle/>
                    <a:p>
                      <a:r>
                        <a:rPr lang="en-AU" dirty="0" smtClean="0"/>
                        <a:t>Assumptions/Foundation</a:t>
                      </a:r>
                      <a:endParaRPr lang="en-AU" dirty="0"/>
                    </a:p>
                  </a:txBody>
                  <a:tcPr/>
                </a:tc>
              </a:tr>
              <a:tr h="370840">
                <a:tc>
                  <a:txBody>
                    <a:bodyPr/>
                    <a:lstStyle/>
                    <a:p>
                      <a:r>
                        <a:rPr lang="en-AU" dirty="0" smtClean="0"/>
                        <a:t>Caller</a:t>
                      </a:r>
                      <a:r>
                        <a:rPr lang="en-AU" baseline="0" dirty="0" smtClean="0"/>
                        <a:t> is asking accused if he is holding any drugs at the moment</a:t>
                      </a:r>
                      <a:endParaRPr lang="en-AU" dirty="0"/>
                    </a:p>
                  </a:txBody>
                  <a:tcPr/>
                </a:tc>
                <a:tc>
                  <a:txBody>
                    <a:bodyPr/>
                    <a:lstStyle/>
                    <a:p>
                      <a:endParaRPr lang="en-AU" dirty="0" smtClean="0"/>
                    </a:p>
                    <a:p>
                      <a:endParaRPr lang="en-AU" dirty="0"/>
                    </a:p>
                  </a:txBody>
                  <a:tcPr/>
                </a:tc>
                <a:tc>
                  <a:txBody>
                    <a:bodyPr/>
                    <a:lstStyle/>
                    <a:p>
                      <a:r>
                        <a:rPr lang="en-AU" dirty="0" smtClean="0"/>
                        <a:t>‘Are</a:t>
                      </a:r>
                      <a:r>
                        <a:rPr lang="en-AU" baseline="0" dirty="0" smtClean="0"/>
                        <a:t> you holding?’</a:t>
                      </a:r>
                      <a:endParaRPr lang="en-AU" dirty="0"/>
                    </a:p>
                  </a:txBody>
                  <a:tcPr/>
                </a:tc>
              </a:tr>
              <a:tr h="370840">
                <a:tc>
                  <a:txBody>
                    <a:bodyPr/>
                    <a:lstStyle/>
                    <a:p>
                      <a:r>
                        <a:rPr lang="en-AU" dirty="0" smtClean="0"/>
                        <a:t>‘8 ball’ refers</a:t>
                      </a:r>
                      <a:r>
                        <a:rPr lang="en-AU" baseline="0" dirty="0" smtClean="0"/>
                        <a:t> to an amount of drugs – 1/8 of an ounce = 3.5 grams</a:t>
                      </a:r>
                      <a:endParaRPr lang="en-AU" dirty="0"/>
                    </a:p>
                  </a:txBody>
                  <a:tcPr/>
                </a:tc>
                <a:tc>
                  <a:txBody>
                    <a:bodyPr/>
                    <a:lstStyle/>
                    <a:p>
                      <a:endParaRPr lang="en-AU" dirty="0"/>
                    </a:p>
                  </a:txBody>
                  <a:tcPr/>
                </a:tc>
                <a:tc>
                  <a:txBody>
                    <a:bodyPr/>
                    <a:lstStyle/>
                    <a:p>
                      <a:r>
                        <a:rPr lang="en-AU" dirty="0" smtClean="0"/>
                        <a:t>‘How much</a:t>
                      </a:r>
                      <a:r>
                        <a:rPr lang="en-AU" baseline="0" dirty="0" smtClean="0"/>
                        <a:t> for an 8 ball?’</a:t>
                      </a:r>
                      <a:endParaRPr lang="en-AU" dirty="0"/>
                    </a:p>
                  </a:txBody>
                  <a:tcPr/>
                </a:tc>
              </a:tr>
              <a:tr h="370840">
                <a:tc>
                  <a:txBody>
                    <a:bodyPr/>
                    <a:lstStyle/>
                    <a:p>
                      <a:r>
                        <a:rPr lang="en-AU" dirty="0" smtClean="0"/>
                        <a:t>Could be 3</a:t>
                      </a:r>
                      <a:r>
                        <a:rPr lang="en-AU" baseline="0" dirty="0" smtClean="0"/>
                        <a:t> points (0.1 gram per point); Could be 3 ounces; Could be 3 actual bottles of LPG</a:t>
                      </a:r>
                      <a:endParaRPr lang="en-AU" dirty="0"/>
                    </a:p>
                  </a:txBody>
                  <a:tcPr/>
                </a:tc>
                <a:tc>
                  <a:txBody>
                    <a:bodyPr/>
                    <a:lstStyle/>
                    <a:p>
                      <a:endParaRPr lang="en-AU" dirty="0"/>
                    </a:p>
                  </a:txBody>
                  <a:tcPr/>
                </a:tc>
                <a:tc>
                  <a:txBody>
                    <a:bodyPr/>
                    <a:lstStyle/>
                    <a:p>
                      <a:r>
                        <a:rPr lang="en-AU" dirty="0" smtClean="0"/>
                        <a:t>‘I want three gas bottles’</a:t>
                      </a:r>
                      <a:endParaRPr lang="en-AU" dirty="0"/>
                    </a:p>
                  </a:txBody>
                  <a:tcPr/>
                </a:tc>
              </a:tr>
              <a:tr h="370840">
                <a:tc>
                  <a:txBody>
                    <a:bodyPr/>
                    <a:lstStyle/>
                    <a:p>
                      <a:r>
                        <a:rPr lang="en-AU" dirty="0" smtClean="0"/>
                        <a:t>I’d like to buy the same drug</a:t>
                      </a:r>
                      <a:r>
                        <a:rPr lang="en-AU" baseline="0" dirty="0" smtClean="0"/>
                        <a:t> I bought off you last week</a:t>
                      </a:r>
                      <a:endParaRPr lang="en-AU" dirty="0"/>
                    </a:p>
                  </a:txBody>
                  <a:tcPr/>
                </a:tc>
                <a:tc>
                  <a:txBody>
                    <a:bodyPr/>
                    <a:lstStyle/>
                    <a:p>
                      <a:endParaRPr lang="en-AU" dirty="0"/>
                    </a:p>
                  </a:txBody>
                  <a:tcPr/>
                </a:tc>
                <a:tc>
                  <a:txBody>
                    <a:bodyPr/>
                    <a:lstStyle/>
                    <a:p>
                      <a:r>
                        <a:rPr lang="en-AU" dirty="0" smtClean="0"/>
                        <a:t>‘I’d like to borrow that</a:t>
                      </a:r>
                      <a:r>
                        <a:rPr lang="en-AU" baseline="0" dirty="0" smtClean="0"/>
                        <a:t> DVD.  The same one I borrowed last week.’</a:t>
                      </a:r>
                      <a:endParaRPr lang="en-AU" dirty="0"/>
                    </a:p>
                  </a:txBody>
                  <a:tcPr/>
                </a:tc>
              </a:tr>
              <a:tr h="370840">
                <a:tc>
                  <a:txBody>
                    <a:bodyPr/>
                    <a:lstStyle/>
                    <a:p>
                      <a:r>
                        <a:rPr lang="en-AU" dirty="0" smtClean="0"/>
                        <a:t>I would like</a:t>
                      </a:r>
                      <a:r>
                        <a:rPr lang="en-AU" baseline="0" dirty="0" smtClean="0"/>
                        <a:t> to purchase drugs from you</a:t>
                      </a:r>
                      <a:endParaRPr lang="en-AU" dirty="0"/>
                    </a:p>
                  </a:txBody>
                  <a:tcPr/>
                </a:tc>
                <a:tc>
                  <a:txBody>
                    <a:bodyPr/>
                    <a:lstStyle/>
                    <a:p>
                      <a:endParaRPr lang="en-AU" dirty="0"/>
                    </a:p>
                  </a:txBody>
                  <a:tcPr/>
                </a:tc>
                <a:tc>
                  <a:txBody>
                    <a:bodyPr/>
                    <a:lstStyle/>
                    <a:p>
                      <a:r>
                        <a:rPr lang="en-AU" dirty="0" smtClean="0"/>
                        <a:t>‘I </a:t>
                      </a:r>
                      <a:r>
                        <a:rPr lang="en-AU" dirty="0" err="1" smtClean="0"/>
                        <a:t>wanna</a:t>
                      </a:r>
                      <a:r>
                        <a:rPr lang="en-AU" dirty="0" smtClean="0"/>
                        <a:t>’ get on.’</a:t>
                      </a:r>
                      <a:endParaRPr lang="en-AU" dirty="0"/>
                    </a:p>
                  </a:txBody>
                  <a:tcPr/>
                </a:tc>
              </a:tr>
            </a:tbl>
          </a:graphicData>
        </a:graphic>
      </p:graphicFrame>
    </p:spTree>
    <p:extLst>
      <p:ext uri="{BB962C8B-B14F-4D97-AF65-F5344CB8AC3E}">
        <p14:creationId xmlns:p14="http://schemas.microsoft.com/office/powerpoint/2010/main" val="28053172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a:t>Cross examining the police expert – some tips</a:t>
            </a:r>
          </a:p>
        </p:txBody>
      </p:sp>
      <p:sp>
        <p:nvSpPr>
          <p:cNvPr id="3" name="Content Placeholder 2"/>
          <p:cNvSpPr>
            <a:spLocks noGrp="1"/>
          </p:cNvSpPr>
          <p:nvPr>
            <p:ph idx="1"/>
          </p:nvPr>
        </p:nvSpPr>
        <p:spPr/>
        <p:txBody>
          <a:bodyPr>
            <a:normAutofit/>
          </a:bodyPr>
          <a:lstStyle/>
          <a:p>
            <a:pPr marL="0" indent="0">
              <a:buNone/>
            </a:pPr>
            <a:r>
              <a:rPr lang="en-AU" dirty="0" smtClean="0"/>
              <a:t>I’d like to again refer to Simon Harben’s paper at paragraphs [32] to [33]</a:t>
            </a:r>
          </a:p>
          <a:p>
            <a:pPr marL="0" indent="0">
              <a:buNone/>
            </a:pPr>
            <a:endParaRPr lang="en-AU" dirty="0" smtClean="0"/>
          </a:p>
          <a:p>
            <a:pPr marL="514350" indent="-514350" algn="just">
              <a:buAutoNum type="arabicPeriod"/>
            </a:pPr>
            <a:r>
              <a:rPr lang="en-AU" dirty="0" smtClean="0"/>
              <a:t>Extract </a:t>
            </a:r>
            <a:r>
              <a:rPr lang="en-AU" dirty="0"/>
              <a:t>the relevant opinions from the </a:t>
            </a:r>
            <a:r>
              <a:rPr lang="en-AU" dirty="0" smtClean="0"/>
              <a:t>police officer’s statement. </a:t>
            </a:r>
            <a:r>
              <a:rPr lang="en-AU" dirty="0"/>
              <a:t>These should be then </a:t>
            </a:r>
            <a:r>
              <a:rPr lang="en-AU" dirty="0" smtClean="0"/>
              <a:t>written </a:t>
            </a:r>
            <a:r>
              <a:rPr lang="en-AU" dirty="0"/>
              <a:t>in the relevant column.  </a:t>
            </a:r>
            <a:endParaRPr lang="en-AU" dirty="0" smtClean="0"/>
          </a:p>
          <a:p>
            <a:pPr marL="514350" indent="-514350" algn="just">
              <a:buAutoNum type="arabicPeriod"/>
            </a:pPr>
            <a:r>
              <a:rPr lang="en-AU" dirty="0" smtClean="0"/>
              <a:t>Look at </a:t>
            </a:r>
            <a:r>
              <a:rPr lang="en-AU" dirty="0"/>
              <a:t>whether the training, study and </a:t>
            </a:r>
            <a:r>
              <a:rPr lang="en-AU" dirty="0" smtClean="0"/>
              <a:t>experience </a:t>
            </a:r>
            <a:r>
              <a:rPr lang="en-AU" dirty="0"/>
              <a:t>provides </a:t>
            </a:r>
            <a:r>
              <a:rPr lang="en-AU" dirty="0" smtClean="0"/>
              <a:t>the officer with </a:t>
            </a:r>
            <a:r>
              <a:rPr lang="en-AU" dirty="0"/>
              <a:t>the specialised knowledge entitling the expert to </a:t>
            </a:r>
            <a:r>
              <a:rPr lang="en-AU" dirty="0" smtClean="0"/>
              <a:t>express </a:t>
            </a:r>
            <a:r>
              <a:rPr lang="en-AU" dirty="0"/>
              <a:t>that opinion.  </a:t>
            </a:r>
            <a:endParaRPr lang="en-AU" dirty="0" smtClean="0"/>
          </a:p>
          <a:p>
            <a:pPr marL="514350" indent="-514350" algn="just">
              <a:buAutoNum type="arabicPeriod"/>
            </a:pPr>
            <a:r>
              <a:rPr lang="en-AU" dirty="0" smtClean="0"/>
              <a:t>If </a:t>
            </a:r>
            <a:r>
              <a:rPr lang="en-AU" dirty="0"/>
              <a:t>it does not </a:t>
            </a:r>
            <a:r>
              <a:rPr lang="en-AU" dirty="0" smtClean="0"/>
              <a:t>then </a:t>
            </a:r>
            <a:r>
              <a:rPr lang="en-AU" dirty="0"/>
              <a:t>deal with it </a:t>
            </a:r>
            <a:r>
              <a:rPr lang="en-AU" dirty="0" smtClean="0"/>
              <a:t>appropriately</a:t>
            </a:r>
            <a:r>
              <a:rPr lang="en-AU" dirty="0"/>
              <a:t>. </a:t>
            </a:r>
            <a:r>
              <a:rPr lang="en-AU" dirty="0" smtClean="0"/>
              <a:t> </a:t>
            </a:r>
          </a:p>
        </p:txBody>
      </p:sp>
    </p:spTree>
    <p:extLst>
      <p:ext uri="{BB962C8B-B14F-4D97-AF65-F5344CB8AC3E}">
        <p14:creationId xmlns:p14="http://schemas.microsoft.com/office/powerpoint/2010/main" val="35114814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a:t>Cross examining the police expert – some tips</a:t>
            </a:r>
          </a:p>
        </p:txBody>
      </p:sp>
      <p:sp>
        <p:nvSpPr>
          <p:cNvPr id="3" name="Content Placeholder 2"/>
          <p:cNvSpPr>
            <a:spLocks noGrp="1"/>
          </p:cNvSpPr>
          <p:nvPr>
            <p:ph idx="1"/>
          </p:nvPr>
        </p:nvSpPr>
        <p:spPr/>
        <p:txBody>
          <a:bodyPr>
            <a:normAutofit/>
          </a:bodyPr>
          <a:lstStyle/>
          <a:p>
            <a:pPr marL="514350" indent="-514350" algn="just">
              <a:buAutoNum type="arabicPeriod" startAt="4"/>
            </a:pPr>
            <a:r>
              <a:rPr lang="en-AU" dirty="0"/>
              <a:t>A</a:t>
            </a:r>
            <a:r>
              <a:rPr lang="en-AU" dirty="0" smtClean="0"/>
              <a:t>gainst </a:t>
            </a:r>
            <a:r>
              <a:rPr lang="en-AU" dirty="0"/>
              <a:t>each opinion </a:t>
            </a:r>
            <a:r>
              <a:rPr lang="en-AU" dirty="0" smtClean="0"/>
              <a:t>write </a:t>
            </a:r>
            <a:r>
              <a:rPr lang="en-AU" dirty="0"/>
              <a:t>down the relevant training, study and experience and the specialised knowledge relied upon to enable that opinion to be </a:t>
            </a:r>
            <a:r>
              <a:rPr lang="en-AU" dirty="0" smtClean="0"/>
              <a:t>expressed.</a:t>
            </a:r>
          </a:p>
          <a:p>
            <a:pPr marL="514350" indent="-514350" algn="just">
              <a:buAutoNum type="arabicPeriod" startAt="4"/>
            </a:pPr>
            <a:r>
              <a:rPr lang="en-AU" dirty="0" smtClean="0"/>
              <a:t>If the </a:t>
            </a:r>
            <a:r>
              <a:rPr lang="en-AU" dirty="0"/>
              <a:t>training, study and experience question is satisfied in </a:t>
            </a:r>
            <a:r>
              <a:rPr lang="en-AU" i="1" dirty="0" smtClean="0"/>
              <a:t>favour </a:t>
            </a:r>
            <a:r>
              <a:rPr lang="en-AU" i="1" dirty="0"/>
              <a:t>of the expert</a:t>
            </a:r>
            <a:r>
              <a:rPr lang="en-AU" dirty="0"/>
              <a:t>, </a:t>
            </a:r>
            <a:r>
              <a:rPr lang="en-AU" dirty="0" smtClean="0"/>
              <a:t>then…</a:t>
            </a:r>
          </a:p>
          <a:p>
            <a:pPr marL="514350" indent="-514350" algn="just">
              <a:buAutoNum type="arabicPeriod" startAt="4"/>
            </a:pPr>
            <a:r>
              <a:rPr lang="en-AU" dirty="0" smtClean="0"/>
              <a:t>Look </a:t>
            </a:r>
            <a:r>
              <a:rPr lang="en-AU" dirty="0"/>
              <a:t>at the </a:t>
            </a:r>
            <a:r>
              <a:rPr lang="en-AU" b="1" dirty="0"/>
              <a:t>assumptions</a:t>
            </a:r>
            <a:r>
              <a:rPr lang="en-AU" dirty="0"/>
              <a:t> that are made and the </a:t>
            </a:r>
            <a:r>
              <a:rPr lang="en-AU" b="1" dirty="0" smtClean="0"/>
              <a:t>foundation</a:t>
            </a:r>
            <a:r>
              <a:rPr lang="en-AU" dirty="0" smtClean="0"/>
              <a:t> </a:t>
            </a:r>
            <a:r>
              <a:rPr lang="en-AU" dirty="0"/>
              <a:t>upon which the opinions are expressed to be </a:t>
            </a:r>
            <a:r>
              <a:rPr lang="en-AU" dirty="0" smtClean="0"/>
              <a:t>formed.</a:t>
            </a:r>
          </a:p>
          <a:p>
            <a:pPr marL="514350" indent="-514350" algn="just">
              <a:buAutoNum type="arabicPeriod" startAt="4"/>
            </a:pPr>
            <a:r>
              <a:rPr lang="en-AU" dirty="0" smtClean="0"/>
              <a:t>The foundation/assumption issue is the usually the most contentious ie. is the suspect talking about drugs or gas bottles?</a:t>
            </a:r>
            <a:endParaRPr lang="en-AU" dirty="0"/>
          </a:p>
        </p:txBody>
      </p:sp>
    </p:spTree>
    <p:extLst>
      <p:ext uri="{BB962C8B-B14F-4D97-AF65-F5344CB8AC3E}">
        <p14:creationId xmlns:p14="http://schemas.microsoft.com/office/powerpoint/2010/main" val="16571445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Closing…</a:t>
            </a:r>
            <a:endParaRPr lang="en-AU" b="1" dirty="0"/>
          </a:p>
        </p:txBody>
      </p:sp>
      <p:sp>
        <p:nvSpPr>
          <p:cNvPr id="3" name="Content Placeholder 2"/>
          <p:cNvSpPr>
            <a:spLocks noGrp="1"/>
          </p:cNvSpPr>
          <p:nvPr>
            <p:ph idx="1"/>
          </p:nvPr>
        </p:nvSpPr>
        <p:spPr/>
        <p:txBody>
          <a:bodyPr>
            <a:normAutofit lnSpcReduction="10000"/>
          </a:bodyPr>
          <a:lstStyle/>
          <a:p>
            <a:pPr algn="just"/>
            <a:r>
              <a:rPr lang="en-AU" dirty="0" smtClean="0"/>
              <a:t>CHECK the Authority</a:t>
            </a:r>
          </a:p>
          <a:p>
            <a:pPr algn="just"/>
            <a:endParaRPr lang="en-AU" dirty="0" smtClean="0"/>
          </a:p>
          <a:p>
            <a:pPr algn="just"/>
            <a:r>
              <a:rPr lang="en-AU" dirty="0" smtClean="0"/>
              <a:t>DON’T ASSUME that the UC’s observations and records of conversation are entirely accurate.  This doesn’t mean that the UC is dishonest; she may simply be mistaken</a:t>
            </a:r>
          </a:p>
          <a:p>
            <a:pPr marL="0" indent="0" algn="just">
              <a:buNone/>
            </a:pPr>
            <a:endParaRPr lang="en-AU" dirty="0" smtClean="0"/>
          </a:p>
          <a:p>
            <a:pPr algn="just"/>
            <a:r>
              <a:rPr lang="en-AU" dirty="0" smtClean="0"/>
              <a:t>DON’T SIMPLY ACCEPT the evidence of the police expert</a:t>
            </a:r>
          </a:p>
          <a:p>
            <a:pPr marL="0" indent="0" algn="just">
              <a:buNone/>
            </a:pPr>
            <a:endParaRPr lang="en-AU" dirty="0" smtClean="0"/>
          </a:p>
          <a:p>
            <a:pPr algn="just"/>
            <a:r>
              <a:rPr lang="en-AU" dirty="0" smtClean="0"/>
              <a:t>AND – if you’re going to commit crime, DON’T talk about it on the phone!</a:t>
            </a:r>
          </a:p>
          <a:p>
            <a:endParaRPr lang="en-AU" dirty="0" smtClean="0"/>
          </a:p>
          <a:p>
            <a:pPr marL="0" indent="0">
              <a:buNone/>
            </a:pPr>
            <a:endParaRPr lang="en-AU" dirty="0" smtClean="0"/>
          </a:p>
          <a:p>
            <a:pPr marL="0" indent="0">
              <a:buNone/>
            </a:pPr>
            <a:endParaRPr lang="en-AU" dirty="0"/>
          </a:p>
        </p:txBody>
      </p:sp>
    </p:spTree>
    <p:extLst>
      <p:ext uri="{BB962C8B-B14F-4D97-AF65-F5344CB8AC3E}">
        <p14:creationId xmlns:p14="http://schemas.microsoft.com/office/powerpoint/2010/main" val="870088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An old pic….</a:t>
            </a:r>
            <a:endParaRPr lang="en-AU"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64248" y="153138"/>
            <a:ext cx="4499448" cy="6023825"/>
          </a:xfrm>
        </p:spPr>
      </p:pic>
    </p:spTree>
    <p:extLst>
      <p:ext uri="{BB962C8B-B14F-4D97-AF65-F5344CB8AC3E}">
        <p14:creationId xmlns:p14="http://schemas.microsoft.com/office/powerpoint/2010/main" val="12155128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General information regarding Controlled Operations in NSW</a:t>
            </a:r>
            <a:endParaRPr lang="en-AU" dirty="0"/>
          </a:p>
        </p:txBody>
      </p:sp>
      <p:sp>
        <p:nvSpPr>
          <p:cNvPr id="3" name="Content Placeholder 2"/>
          <p:cNvSpPr>
            <a:spLocks noGrp="1"/>
          </p:cNvSpPr>
          <p:nvPr>
            <p:ph idx="1"/>
          </p:nvPr>
        </p:nvSpPr>
        <p:spPr/>
        <p:txBody>
          <a:bodyPr/>
          <a:lstStyle/>
          <a:p>
            <a:pPr marL="0" indent="0">
              <a:buNone/>
            </a:pPr>
            <a:r>
              <a:rPr lang="en-AU" dirty="0" smtClean="0"/>
              <a:t>Governed by the </a:t>
            </a:r>
            <a:r>
              <a:rPr lang="en-AU" b="1" i="1" dirty="0"/>
              <a:t>Law Enforcement (Controlled Operations) </a:t>
            </a:r>
            <a:r>
              <a:rPr lang="en-AU" b="1" i="1" dirty="0" smtClean="0"/>
              <a:t>Act </a:t>
            </a:r>
            <a:r>
              <a:rPr lang="en-AU" b="1" dirty="0" smtClean="0"/>
              <a:t>1997</a:t>
            </a:r>
          </a:p>
          <a:p>
            <a:pPr marL="0" indent="0">
              <a:buNone/>
            </a:pPr>
            <a:endParaRPr lang="en-AU" i="1" dirty="0" smtClean="0"/>
          </a:p>
          <a:p>
            <a:pPr marL="0" indent="0">
              <a:buNone/>
            </a:pPr>
            <a:r>
              <a:rPr lang="en-AU" dirty="0" smtClean="0"/>
              <a:t>Controlled operation defined in </a:t>
            </a:r>
            <a:r>
              <a:rPr lang="en-AU" b="1" dirty="0" smtClean="0"/>
              <a:t>section 3 </a:t>
            </a:r>
          </a:p>
          <a:p>
            <a:r>
              <a:rPr lang="en-AU" dirty="0" smtClean="0"/>
              <a:t>It’s an operation conducted for the purposes of:</a:t>
            </a:r>
          </a:p>
          <a:p>
            <a:pPr>
              <a:buFontTx/>
              <a:buChar char="-"/>
            </a:pPr>
            <a:r>
              <a:rPr lang="en-AU" dirty="0" smtClean="0"/>
              <a:t>Obtaining evidence of criminal activity or corrupt conduct</a:t>
            </a:r>
          </a:p>
          <a:p>
            <a:pPr>
              <a:buFontTx/>
              <a:buChar char="-"/>
            </a:pPr>
            <a:r>
              <a:rPr lang="en-AU" dirty="0" smtClean="0"/>
              <a:t>Arresting a person involved in the above</a:t>
            </a:r>
          </a:p>
          <a:p>
            <a:pPr>
              <a:buFontTx/>
              <a:buChar char="-"/>
            </a:pPr>
            <a:r>
              <a:rPr lang="en-AU" dirty="0" smtClean="0"/>
              <a:t>Frustrating criminal activity or corrupt conduct</a:t>
            </a:r>
            <a:endParaRPr lang="en-AU" dirty="0"/>
          </a:p>
        </p:txBody>
      </p:sp>
    </p:spTree>
    <p:extLst>
      <p:ext uri="{BB962C8B-B14F-4D97-AF65-F5344CB8AC3E}">
        <p14:creationId xmlns:p14="http://schemas.microsoft.com/office/powerpoint/2010/main" val="41688367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t>General information regarding Controlled Operations in NSW</a:t>
            </a:r>
          </a:p>
        </p:txBody>
      </p:sp>
      <p:sp>
        <p:nvSpPr>
          <p:cNvPr id="3" name="Content Placeholder 2"/>
          <p:cNvSpPr>
            <a:spLocks noGrp="1"/>
          </p:cNvSpPr>
          <p:nvPr>
            <p:ph idx="1"/>
          </p:nvPr>
        </p:nvSpPr>
        <p:spPr/>
        <p:txBody>
          <a:bodyPr>
            <a:normAutofit fontScale="92500" lnSpcReduction="20000"/>
          </a:bodyPr>
          <a:lstStyle/>
          <a:p>
            <a:pPr marL="0" indent="0" algn="just">
              <a:buNone/>
            </a:pPr>
            <a:r>
              <a:rPr lang="en-AU" dirty="0" smtClean="0"/>
              <a:t>Section 6(3) – what the Commissioner of Police has to consider in dealing with an application for the authority to conduct a controlled operation</a:t>
            </a:r>
          </a:p>
          <a:p>
            <a:pPr algn="just"/>
            <a:endParaRPr lang="en-AU" dirty="0" smtClean="0"/>
          </a:p>
          <a:p>
            <a:pPr algn="just"/>
            <a:r>
              <a:rPr lang="en-AU" dirty="0" smtClean="0"/>
              <a:t>that </a:t>
            </a:r>
            <a:r>
              <a:rPr lang="en-AU" dirty="0"/>
              <a:t>there are reasonable grounds to suspect that criminal activity or corrupt conduct has been, is being or is about to be conducted in relation to matters within the administrative responsibility of the agency,</a:t>
            </a:r>
          </a:p>
          <a:p>
            <a:pPr algn="just"/>
            <a:endParaRPr lang="en-AU" dirty="0"/>
          </a:p>
          <a:p>
            <a:pPr algn="just"/>
            <a:r>
              <a:rPr lang="en-AU" dirty="0" smtClean="0"/>
              <a:t>that </a:t>
            </a:r>
            <a:r>
              <a:rPr lang="en-AU" dirty="0"/>
              <a:t>the nature and extent of the suspected criminal activity or corrupt conduct are such as to justify the conduct of a controlled operation,</a:t>
            </a:r>
          </a:p>
          <a:p>
            <a:pPr algn="just"/>
            <a:endParaRPr lang="en-AU" dirty="0"/>
          </a:p>
          <a:p>
            <a:pPr algn="just"/>
            <a:r>
              <a:rPr lang="en-AU" dirty="0" smtClean="0"/>
              <a:t>that </a:t>
            </a:r>
            <a:r>
              <a:rPr lang="en-AU" dirty="0"/>
              <a:t>the nature and extent of the proposed controlled activities are appropriate to the suspected criminal activity or corrupt </a:t>
            </a:r>
            <a:r>
              <a:rPr lang="en-AU" dirty="0" smtClean="0"/>
              <a:t>conduct</a:t>
            </a:r>
            <a:endParaRPr lang="en-AU" dirty="0"/>
          </a:p>
        </p:txBody>
      </p:sp>
    </p:spTree>
    <p:extLst>
      <p:ext uri="{BB962C8B-B14F-4D97-AF65-F5344CB8AC3E}">
        <p14:creationId xmlns:p14="http://schemas.microsoft.com/office/powerpoint/2010/main" val="20538328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t>General information regarding Controlled Operations in NSW</a:t>
            </a:r>
          </a:p>
        </p:txBody>
      </p:sp>
      <p:sp>
        <p:nvSpPr>
          <p:cNvPr id="3" name="Content Placeholder 2"/>
          <p:cNvSpPr>
            <a:spLocks noGrp="1"/>
          </p:cNvSpPr>
          <p:nvPr>
            <p:ph idx="1"/>
          </p:nvPr>
        </p:nvSpPr>
        <p:spPr/>
        <p:txBody>
          <a:bodyPr/>
          <a:lstStyle/>
          <a:p>
            <a:pPr marL="0" indent="0">
              <a:buNone/>
            </a:pPr>
            <a:r>
              <a:rPr lang="en-AU" dirty="0" smtClean="0"/>
              <a:t>Generally, a controlled operation allows:</a:t>
            </a:r>
          </a:p>
          <a:p>
            <a:pPr marL="0" indent="0">
              <a:buNone/>
            </a:pPr>
            <a:endParaRPr lang="en-AU" dirty="0" smtClean="0"/>
          </a:p>
          <a:p>
            <a:r>
              <a:rPr lang="en-AU" dirty="0" smtClean="0"/>
              <a:t>Police officers and others to engage in specific activities that would otherwise be unlawful</a:t>
            </a:r>
          </a:p>
          <a:p>
            <a:pPr marL="0" indent="0">
              <a:buNone/>
            </a:pPr>
            <a:endParaRPr lang="en-AU" dirty="0" smtClean="0"/>
          </a:p>
          <a:p>
            <a:r>
              <a:rPr lang="en-AU" dirty="0" smtClean="0"/>
              <a:t>The Authority states that those activities are not unlawful</a:t>
            </a:r>
          </a:p>
          <a:p>
            <a:pPr marL="0" indent="0">
              <a:buNone/>
            </a:pPr>
            <a:endParaRPr lang="en-AU" dirty="0" smtClean="0"/>
          </a:p>
          <a:p>
            <a:r>
              <a:rPr lang="en-AU" dirty="0" smtClean="0"/>
              <a:t>Protects the participants from criminal liability</a:t>
            </a:r>
            <a:endParaRPr lang="en-AU" dirty="0"/>
          </a:p>
        </p:txBody>
      </p:sp>
    </p:spTree>
    <p:extLst>
      <p:ext uri="{BB962C8B-B14F-4D97-AF65-F5344CB8AC3E}">
        <p14:creationId xmlns:p14="http://schemas.microsoft.com/office/powerpoint/2010/main" val="39089253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AU" sz="3200" b="1" dirty="0" smtClean="0"/>
              <a:t>The Authority - </a:t>
            </a:r>
            <a:r>
              <a:rPr lang="en-AU" sz="3200" b="1" i="1" dirty="0" smtClean="0"/>
              <a:t>Law Enforcement (Controlled Operations) Act</a:t>
            </a:r>
            <a:r>
              <a:rPr lang="en-AU" sz="3200" b="1" dirty="0" smtClean="0"/>
              <a:t/>
            </a:r>
            <a:br>
              <a:rPr lang="en-AU" sz="3200" b="1" dirty="0" smtClean="0"/>
            </a:br>
            <a:endParaRPr lang="en-AU" sz="3200" b="1" dirty="0"/>
          </a:p>
        </p:txBody>
      </p:sp>
      <p:sp>
        <p:nvSpPr>
          <p:cNvPr id="3" name="Content Placeholder 2"/>
          <p:cNvSpPr>
            <a:spLocks noGrp="1"/>
          </p:cNvSpPr>
          <p:nvPr>
            <p:ph idx="1"/>
          </p:nvPr>
        </p:nvSpPr>
        <p:spPr/>
        <p:txBody>
          <a:bodyPr/>
          <a:lstStyle/>
          <a:p>
            <a:pPr marL="0" indent="0" algn="just">
              <a:buNone/>
            </a:pPr>
            <a:r>
              <a:rPr lang="en-AU" b="1" dirty="0" smtClean="0"/>
              <a:t>s 8 </a:t>
            </a:r>
            <a:r>
              <a:rPr lang="en-AU" dirty="0" smtClean="0"/>
              <a:t>– The form of the Authority</a:t>
            </a:r>
          </a:p>
          <a:p>
            <a:pPr marL="0" indent="0" algn="just">
              <a:buNone/>
            </a:pPr>
            <a:r>
              <a:rPr lang="en-AU" dirty="0" smtClean="0"/>
              <a:t>Among other things the Authority </a:t>
            </a:r>
            <a:r>
              <a:rPr lang="en-AU" b="1" dirty="0" smtClean="0"/>
              <a:t>must</a:t>
            </a:r>
            <a:r>
              <a:rPr lang="en-AU" dirty="0" smtClean="0"/>
              <a:t>:</a:t>
            </a:r>
          </a:p>
          <a:p>
            <a:pPr algn="just"/>
            <a:r>
              <a:rPr lang="en-AU" dirty="0" smtClean="0"/>
              <a:t>Be signed by the relevant CEO (for example an assistant commissioner of police)</a:t>
            </a:r>
          </a:p>
          <a:p>
            <a:pPr algn="just"/>
            <a:r>
              <a:rPr lang="en-AU" dirty="0" smtClean="0"/>
              <a:t>Identify each person who may engage in the controlled activities</a:t>
            </a:r>
          </a:p>
          <a:p>
            <a:pPr algn="just"/>
            <a:r>
              <a:rPr lang="en-AU" dirty="0" smtClean="0"/>
              <a:t>State whether or not that person may operate under an assumed name</a:t>
            </a:r>
          </a:p>
          <a:p>
            <a:pPr algn="just"/>
            <a:r>
              <a:rPr lang="en-AU" dirty="0" smtClean="0"/>
              <a:t>Specify when the Authority ends (must not be more than 6 months)</a:t>
            </a:r>
            <a:endParaRPr lang="en-AU" dirty="0"/>
          </a:p>
        </p:txBody>
      </p:sp>
    </p:spTree>
    <p:extLst>
      <p:ext uri="{BB962C8B-B14F-4D97-AF65-F5344CB8AC3E}">
        <p14:creationId xmlns:p14="http://schemas.microsoft.com/office/powerpoint/2010/main" val="12605021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AU" sz="3200" b="1" dirty="0" smtClean="0"/>
              <a:t>The Authority - </a:t>
            </a:r>
            <a:r>
              <a:rPr lang="en-AU" sz="3200" b="1" i="1" dirty="0" smtClean="0"/>
              <a:t>Law Enforcement (Controlled Operations) Act</a:t>
            </a:r>
            <a:r>
              <a:rPr lang="en-AU" sz="3200" dirty="0" smtClean="0"/>
              <a:t/>
            </a:r>
            <a:br>
              <a:rPr lang="en-AU" sz="3200" dirty="0" smtClean="0"/>
            </a:br>
            <a:endParaRPr lang="en-AU" sz="3200" dirty="0"/>
          </a:p>
        </p:txBody>
      </p:sp>
      <p:sp>
        <p:nvSpPr>
          <p:cNvPr id="3" name="Content Placeholder 2"/>
          <p:cNvSpPr>
            <a:spLocks noGrp="1"/>
          </p:cNvSpPr>
          <p:nvPr>
            <p:ph idx="1"/>
          </p:nvPr>
        </p:nvSpPr>
        <p:spPr/>
        <p:txBody>
          <a:bodyPr/>
          <a:lstStyle/>
          <a:p>
            <a:pPr marL="0" indent="0" algn="just">
              <a:buNone/>
            </a:pPr>
            <a:r>
              <a:rPr lang="en-AU" b="1" dirty="0" smtClean="0"/>
              <a:t>s 13A </a:t>
            </a:r>
            <a:r>
              <a:rPr lang="en-AU" dirty="0" smtClean="0"/>
              <a:t>– to some extent protects the Authority from a defect in the Authority</a:t>
            </a:r>
          </a:p>
          <a:p>
            <a:pPr marL="0" indent="0" algn="just">
              <a:buNone/>
            </a:pPr>
            <a:endParaRPr lang="en-AU" dirty="0" smtClean="0"/>
          </a:p>
          <a:p>
            <a:pPr marL="0" indent="0" algn="just">
              <a:buNone/>
            </a:pPr>
            <a:r>
              <a:rPr lang="en-AU" dirty="0" smtClean="0"/>
              <a:t>‘An application for an authority or variation of authority, and any authority or variation of authority granted on the basis of such an application, is </a:t>
            </a:r>
            <a:r>
              <a:rPr lang="en-AU" b="1" dirty="0" smtClean="0"/>
              <a:t>not invalidated </a:t>
            </a:r>
            <a:r>
              <a:rPr lang="en-AU" dirty="0" smtClean="0"/>
              <a:t>by any </a:t>
            </a:r>
            <a:r>
              <a:rPr lang="en-AU" b="1" dirty="0" smtClean="0"/>
              <a:t>procedural defect</a:t>
            </a:r>
            <a:r>
              <a:rPr lang="en-AU" dirty="0" smtClean="0"/>
              <a:t>, other than a defect that </a:t>
            </a:r>
            <a:r>
              <a:rPr lang="en-AU" b="1" dirty="0" smtClean="0"/>
              <a:t>affects the substance of the application, authority </a:t>
            </a:r>
            <a:r>
              <a:rPr lang="en-AU" dirty="0" smtClean="0"/>
              <a:t>or variation in a material particular.’</a:t>
            </a:r>
          </a:p>
          <a:p>
            <a:pPr marL="0" indent="0">
              <a:buNone/>
            </a:pPr>
            <a:endParaRPr lang="en-AU" dirty="0"/>
          </a:p>
        </p:txBody>
      </p:sp>
    </p:spTree>
    <p:extLst>
      <p:ext uri="{BB962C8B-B14F-4D97-AF65-F5344CB8AC3E}">
        <p14:creationId xmlns:p14="http://schemas.microsoft.com/office/powerpoint/2010/main" val="22866184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AU" sz="3200" b="1" dirty="0" smtClean="0"/>
              <a:t>The Authority - Law Enforcement (Controlled Operations) Regulation 2012</a:t>
            </a:r>
            <a:endParaRPr lang="en-AU" sz="3200" b="1" dirty="0"/>
          </a:p>
        </p:txBody>
      </p:sp>
      <p:sp>
        <p:nvSpPr>
          <p:cNvPr id="3" name="Content Placeholder 2"/>
          <p:cNvSpPr>
            <a:spLocks noGrp="1"/>
          </p:cNvSpPr>
          <p:nvPr>
            <p:ph idx="1"/>
          </p:nvPr>
        </p:nvSpPr>
        <p:spPr/>
        <p:txBody>
          <a:bodyPr/>
          <a:lstStyle/>
          <a:p>
            <a:pPr marL="0" indent="0" algn="just">
              <a:buNone/>
            </a:pPr>
            <a:r>
              <a:rPr lang="en-AU" dirty="0" smtClean="0"/>
              <a:t>Schedule 1</a:t>
            </a:r>
          </a:p>
          <a:p>
            <a:pPr marL="0" indent="0">
              <a:buNone/>
            </a:pPr>
            <a:endParaRPr lang="en-AU" dirty="0"/>
          </a:p>
          <a:p>
            <a:pPr marL="0" indent="0">
              <a:buNone/>
            </a:pPr>
            <a:r>
              <a:rPr lang="en-AU" b="1" dirty="0"/>
              <a:t>Form 1   Authority to conduct controlled operation (other than a cross-border controlled operation</a:t>
            </a:r>
            <a:r>
              <a:rPr lang="en-AU" b="1" dirty="0" smtClean="0"/>
              <a:t>)</a:t>
            </a:r>
          </a:p>
        </p:txBody>
      </p:sp>
    </p:spTree>
    <p:extLst>
      <p:ext uri="{BB962C8B-B14F-4D97-AF65-F5344CB8AC3E}">
        <p14:creationId xmlns:p14="http://schemas.microsoft.com/office/powerpoint/2010/main" val="32817797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AU" sz="3200" b="1" dirty="0" smtClean="0"/>
              <a:t>The Authority - Law Enforcement (Controlled Operations) Regulation 2012</a:t>
            </a:r>
            <a:endParaRPr lang="en-AU" sz="3200" b="1" dirty="0"/>
          </a:p>
        </p:txBody>
      </p:sp>
      <p:sp>
        <p:nvSpPr>
          <p:cNvPr id="3" name="Content Placeholder 2"/>
          <p:cNvSpPr>
            <a:spLocks noGrp="1"/>
          </p:cNvSpPr>
          <p:nvPr>
            <p:ph idx="1"/>
          </p:nvPr>
        </p:nvSpPr>
        <p:spPr/>
        <p:txBody>
          <a:bodyPr/>
          <a:lstStyle/>
          <a:p>
            <a:pPr marL="0" indent="0">
              <a:buNone/>
            </a:pPr>
            <a:r>
              <a:rPr lang="en-AU" dirty="0" smtClean="0"/>
              <a:t>Form 1 Authority – some things to look for</a:t>
            </a:r>
          </a:p>
          <a:p>
            <a:pPr algn="just"/>
            <a:r>
              <a:rPr lang="en-AU" dirty="0" smtClean="0"/>
              <a:t>Is it signed and dated by the CEO or delegate?</a:t>
            </a:r>
          </a:p>
          <a:p>
            <a:pPr algn="just"/>
            <a:r>
              <a:rPr lang="en-AU" dirty="0" smtClean="0"/>
              <a:t>Does it list the names of those authorised to participate in the controlled operation?</a:t>
            </a:r>
          </a:p>
          <a:p>
            <a:pPr algn="just"/>
            <a:r>
              <a:rPr lang="en-AU" dirty="0" smtClean="0"/>
              <a:t>Does it list the assumed names of those authorised to participate in the controlled operation?</a:t>
            </a:r>
          </a:p>
          <a:p>
            <a:pPr algn="just"/>
            <a:r>
              <a:rPr lang="en-AU" dirty="0" smtClean="0"/>
              <a:t>What is the nature of the activity that those authorised are allowed to engage in?</a:t>
            </a:r>
          </a:p>
          <a:p>
            <a:pPr algn="just"/>
            <a:r>
              <a:rPr lang="en-AU" dirty="0" smtClean="0"/>
              <a:t>Check the expiry date</a:t>
            </a:r>
          </a:p>
          <a:p>
            <a:endParaRPr lang="en-AU" dirty="0" smtClean="0"/>
          </a:p>
          <a:p>
            <a:endParaRPr lang="en-AU" dirty="0"/>
          </a:p>
        </p:txBody>
      </p:sp>
    </p:spTree>
    <p:extLst>
      <p:ext uri="{BB962C8B-B14F-4D97-AF65-F5344CB8AC3E}">
        <p14:creationId xmlns:p14="http://schemas.microsoft.com/office/powerpoint/2010/main" val="3543193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73FD95B0DCD7E4D8F6592B6236D56DB" ma:contentTypeVersion="0" ma:contentTypeDescription="Create a new document." ma:contentTypeScope="" ma:versionID="5c31a78c09e5a0ff8aee3aeb27b31611">
  <xsd:schema xmlns:xsd="http://www.w3.org/2001/XMLSchema" xmlns:xs="http://www.w3.org/2001/XMLSchema" xmlns:p="http://schemas.microsoft.com/office/2006/metadata/properties" targetNamespace="http://schemas.microsoft.com/office/2006/metadata/properties" ma:root="true" ma:fieldsID="d15787acf22db4e4c0ac8b858fca640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BB105EA-B710-4495-B913-91C228B2C8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CC8E60C5-FF7F-456D-9477-7784C839A652}">
  <ds:schemaRefs>
    <ds:schemaRef ds:uri="http://schemas.microsoft.com/sharepoint/v3/contenttype/forms"/>
  </ds:schemaRefs>
</ds:datastoreItem>
</file>

<file path=customXml/itemProps3.xml><?xml version="1.0" encoding="utf-8"?>
<ds:datastoreItem xmlns:ds="http://schemas.openxmlformats.org/officeDocument/2006/customXml" ds:itemID="{D6A3D51A-0A19-47EE-AE50-5B8334C4B948}">
  <ds:schemaRefs>
    <ds:schemaRef ds:uri="http://purl.org/dc/elements/1.1/"/>
    <ds:schemaRef ds:uri="http://schemas.microsoft.com/office/2006/metadata/properties"/>
    <ds:schemaRef ds:uri="http://purl.org/dc/terms/"/>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941</TotalTime>
  <Words>1687</Words>
  <Application>Microsoft Office PowerPoint</Application>
  <PresentationFormat>Widescreen</PresentationFormat>
  <Paragraphs>174</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Calibri Light</vt:lpstr>
      <vt:lpstr>Office Theme</vt:lpstr>
      <vt:lpstr>Controlled Operations  Law Enforcement (Controlled Operations) Act 1997</vt:lpstr>
      <vt:lpstr>Three points for today…</vt:lpstr>
      <vt:lpstr>General information regarding Controlled Operations in NSW</vt:lpstr>
      <vt:lpstr>General information regarding Controlled Operations in NSW</vt:lpstr>
      <vt:lpstr>General information regarding Controlled Operations in NSW</vt:lpstr>
      <vt:lpstr>The Authority - Law Enforcement (Controlled Operations) Act </vt:lpstr>
      <vt:lpstr>The Authority - Law Enforcement (Controlled Operations) Act </vt:lpstr>
      <vt:lpstr>The Authority - Law Enforcement (Controlled Operations) Regulation 2012</vt:lpstr>
      <vt:lpstr>The Authority - Law Enforcement (Controlled Operations) Regulation 2012</vt:lpstr>
      <vt:lpstr>Section 13A – protection from defects</vt:lpstr>
      <vt:lpstr>Defects in Authorities and section 138 of the Evidence Act</vt:lpstr>
      <vt:lpstr>Defects in Authorities and section 138 of the Evidence Act</vt:lpstr>
      <vt:lpstr>The nature of the limitation…</vt:lpstr>
      <vt:lpstr>Her Honour’s findings…</vt:lpstr>
      <vt:lpstr>Cross examining the UC – some tips</vt:lpstr>
      <vt:lpstr>Cross examining the UC – some tips</vt:lpstr>
      <vt:lpstr>Cross examining the UC – some tips</vt:lpstr>
      <vt:lpstr>Cross examining the UC – some tips</vt:lpstr>
      <vt:lpstr>Cross examining the police expert – some tips</vt:lpstr>
      <vt:lpstr>Cross examining the police expert – some tips</vt:lpstr>
      <vt:lpstr>Cross examining the police expert – some tips</vt:lpstr>
      <vt:lpstr>Cross examining the police expert – some tips</vt:lpstr>
      <vt:lpstr>Cross examining the police expert – some tips</vt:lpstr>
      <vt:lpstr>Cross examining the police expert – some tips</vt:lpstr>
      <vt:lpstr>Closing…</vt:lpstr>
      <vt:lpstr>An old pic….</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Controlled Operations</dc:title>
  <dc:creator>Jason Hale</dc:creator>
  <cp:lastModifiedBy>Jason Hale</cp:lastModifiedBy>
  <cp:revision>48</cp:revision>
  <cp:lastPrinted>2015-03-10T21:36:10Z</cp:lastPrinted>
  <dcterms:created xsi:type="dcterms:W3CDTF">2015-03-05T03:25:10Z</dcterms:created>
  <dcterms:modified xsi:type="dcterms:W3CDTF">2015-03-11T06:44:17Z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0x010100D73FD95B0DCD7E4D8F6592B6236D56DB</vt:lpwstr>
  </property>
</Properties>
</file>